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8"/>
  </p:notesMasterIdLst>
  <p:sldIdLst>
    <p:sldId id="287" r:id="rId6"/>
    <p:sldId id="256" r:id="rId7"/>
    <p:sldId id="262" r:id="rId8"/>
    <p:sldId id="260" r:id="rId9"/>
    <p:sldId id="258" r:id="rId10"/>
    <p:sldId id="261" r:id="rId11"/>
    <p:sldId id="257" r:id="rId12"/>
    <p:sldId id="263" r:id="rId13"/>
    <p:sldId id="266" r:id="rId14"/>
    <p:sldId id="267" r:id="rId15"/>
    <p:sldId id="259" r:id="rId16"/>
    <p:sldId id="268" r:id="rId17"/>
    <p:sldId id="264" r:id="rId18"/>
    <p:sldId id="265" r:id="rId19"/>
    <p:sldId id="269" r:id="rId20"/>
    <p:sldId id="270" r:id="rId21"/>
    <p:sldId id="273" r:id="rId22"/>
    <p:sldId id="283" r:id="rId23"/>
    <p:sldId id="284" r:id="rId24"/>
    <p:sldId id="271" r:id="rId25"/>
    <p:sldId id="272" r:id="rId26"/>
    <p:sldId id="285" r:id="rId27"/>
    <p:sldId id="274" r:id="rId28"/>
    <p:sldId id="275" r:id="rId29"/>
    <p:sldId id="276" r:id="rId30"/>
    <p:sldId id="28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3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717B9-558D-4EC3-842C-241F07C4B742}"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3362B-AF58-485E-B832-A3C38671BA23}" type="slidenum">
              <a:rPr lang="en-US" smtClean="0"/>
              <a:t>‹#›</a:t>
            </a:fld>
            <a:endParaRPr lang="en-US"/>
          </a:p>
        </p:txBody>
      </p:sp>
    </p:spTree>
    <p:extLst>
      <p:ext uri="{BB962C8B-B14F-4D97-AF65-F5344CB8AC3E}">
        <p14:creationId xmlns:p14="http://schemas.microsoft.com/office/powerpoint/2010/main" val="276681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3362B-AF58-485E-B832-A3C38671BA23}" type="slidenum">
              <a:rPr lang="en-US" smtClean="0"/>
              <a:t>2</a:t>
            </a:fld>
            <a:endParaRPr lang="en-US"/>
          </a:p>
        </p:txBody>
      </p:sp>
    </p:spTree>
    <p:extLst>
      <p:ext uri="{BB962C8B-B14F-4D97-AF65-F5344CB8AC3E}">
        <p14:creationId xmlns:p14="http://schemas.microsoft.com/office/powerpoint/2010/main" val="224434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413263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275790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85895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03121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6316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8/12/2020</a:t>
            </a:r>
            <a:endParaRPr lang="en-US"/>
          </a:p>
        </p:txBody>
      </p:sp>
      <p:sp>
        <p:nvSpPr>
          <p:cNvPr id="6" name="Footer Placeholder 5"/>
          <p:cNvSpPr>
            <a:spLocks noGrp="1"/>
          </p:cNvSpPr>
          <p:nvPr>
            <p:ph type="ftr" sz="quarter" idx="11"/>
          </p:nvPr>
        </p:nvSpPr>
        <p:spPr/>
        <p:txBody>
          <a:bodyPr/>
          <a:lstStyle/>
          <a:p>
            <a:r>
              <a:rPr lang="en-US" smtClean="0"/>
              <a:t>A-dec Education &amp; Training - Christopher Stone</a:t>
            </a:r>
            <a:endParaRPr lang="en-US"/>
          </a:p>
        </p:txBody>
      </p:sp>
      <p:sp>
        <p:nvSpPr>
          <p:cNvPr id="7" name="Slide Number Placeholder 6"/>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34568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8/12/2020</a:t>
            </a:r>
            <a:endParaRPr lang="en-US"/>
          </a:p>
        </p:txBody>
      </p:sp>
      <p:sp>
        <p:nvSpPr>
          <p:cNvPr id="8" name="Footer Placeholder 7"/>
          <p:cNvSpPr>
            <a:spLocks noGrp="1"/>
          </p:cNvSpPr>
          <p:nvPr>
            <p:ph type="ftr" sz="quarter" idx="11"/>
          </p:nvPr>
        </p:nvSpPr>
        <p:spPr/>
        <p:txBody>
          <a:bodyPr/>
          <a:lstStyle/>
          <a:p>
            <a:r>
              <a:rPr lang="en-US" smtClean="0"/>
              <a:t>A-dec Education &amp; Training - Christopher Stone</a:t>
            </a:r>
            <a:endParaRPr lang="en-US"/>
          </a:p>
        </p:txBody>
      </p:sp>
      <p:sp>
        <p:nvSpPr>
          <p:cNvPr id="9" name="Slide Number Placeholder 8"/>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221643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8/12/2020</a:t>
            </a:r>
            <a:endParaRPr lang="en-US"/>
          </a:p>
        </p:txBody>
      </p:sp>
      <p:sp>
        <p:nvSpPr>
          <p:cNvPr id="4" name="Footer Placeholder 3"/>
          <p:cNvSpPr>
            <a:spLocks noGrp="1"/>
          </p:cNvSpPr>
          <p:nvPr>
            <p:ph type="ftr" sz="quarter" idx="11"/>
          </p:nvPr>
        </p:nvSpPr>
        <p:spPr/>
        <p:txBody>
          <a:bodyPr/>
          <a:lstStyle/>
          <a:p>
            <a:r>
              <a:rPr lang="en-US" smtClean="0"/>
              <a:t>A-dec Education &amp; Training - Christopher Stone</a:t>
            </a:r>
            <a:endParaRPr lang="en-US"/>
          </a:p>
        </p:txBody>
      </p:sp>
      <p:sp>
        <p:nvSpPr>
          <p:cNvPr id="5" name="Slide Number Placeholder 4"/>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24994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8/12/2020</a:t>
            </a:r>
            <a:endParaRPr lang="en-US"/>
          </a:p>
        </p:txBody>
      </p:sp>
      <p:sp>
        <p:nvSpPr>
          <p:cNvPr id="3" name="Footer Placeholder 2"/>
          <p:cNvSpPr>
            <a:spLocks noGrp="1"/>
          </p:cNvSpPr>
          <p:nvPr>
            <p:ph type="ftr" sz="quarter" idx="11"/>
          </p:nvPr>
        </p:nvSpPr>
        <p:spPr/>
        <p:txBody>
          <a:bodyPr/>
          <a:lstStyle/>
          <a:p>
            <a:r>
              <a:rPr lang="en-US" smtClean="0"/>
              <a:t>A-dec Education &amp; Training - Christopher Stone</a:t>
            </a:r>
            <a:endParaRPr lang="en-US"/>
          </a:p>
        </p:txBody>
      </p:sp>
      <p:sp>
        <p:nvSpPr>
          <p:cNvPr id="4" name="Slide Number Placeholder 3"/>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51129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8/12/2020</a:t>
            </a:r>
            <a:endParaRPr lang="en-US"/>
          </a:p>
        </p:txBody>
      </p:sp>
      <p:sp>
        <p:nvSpPr>
          <p:cNvPr id="6" name="Footer Placeholder 5"/>
          <p:cNvSpPr>
            <a:spLocks noGrp="1"/>
          </p:cNvSpPr>
          <p:nvPr>
            <p:ph type="ftr" sz="quarter" idx="11"/>
          </p:nvPr>
        </p:nvSpPr>
        <p:spPr/>
        <p:txBody>
          <a:bodyPr/>
          <a:lstStyle/>
          <a:p>
            <a:r>
              <a:rPr lang="en-US" smtClean="0"/>
              <a:t>A-dec Education &amp; Training - Christopher Stone</a:t>
            </a:r>
            <a:endParaRPr lang="en-US"/>
          </a:p>
        </p:txBody>
      </p:sp>
      <p:sp>
        <p:nvSpPr>
          <p:cNvPr id="7" name="Slide Number Placeholder 6"/>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16097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8/12/2020</a:t>
            </a:r>
            <a:endParaRPr lang="en-US"/>
          </a:p>
        </p:txBody>
      </p:sp>
      <p:sp>
        <p:nvSpPr>
          <p:cNvPr id="6" name="Footer Placeholder 5"/>
          <p:cNvSpPr>
            <a:spLocks noGrp="1"/>
          </p:cNvSpPr>
          <p:nvPr>
            <p:ph type="ftr" sz="quarter" idx="11"/>
          </p:nvPr>
        </p:nvSpPr>
        <p:spPr/>
        <p:txBody>
          <a:bodyPr/>
          <a:lstStyle/>
          <a:p>
            <a:r>
              <a:rPr lang="en-US" smtClean="0"/>
              <a:t>A-dec Education &amp; Training - Christopher Stone</a:t>
            </a:r>
            <a:endParaRPr lang="en-US"/>
          </a:p>
        </p:txBody>
      </p:sp>
      <p:sp>
        <p:nvSpPr>
          <p:cNvPr id="7" name="Slide Number Placeholder 6"/>
          <p:cNvSpPr>
            <a:spLocks noGrp="1"/>
          </p:cNvSpPr>
          <p:nvPr>
            <p:ph type="sldNum" sz="quarter" idx="12"/>
          </p:nvPr>
        </p:nvSpPr>
        <p:spPr/>
        <p:txBody>
          <a:bodyPr/>
          <a:lstStyle/>
          <a:p>
            <a:fld id="{F4D33987-D170-4BE2-92C4-0C7E8214143D}" type="slidenum">
              <a:rPr lang="en-US" smtClean="0"/>
              <a:t>‹#›</a:t>
            </a:fld>
            <a:endParaRPr lang="en-US"/>
          </a:p>
        </p:txBody>
      </p:sp>
    </p:spTree>
    <p:extLst>
      <p:ext uri="{BB962C8B-B14F-4D97-AF65-F5344CB8AC3E}">
        <p14:creationId xmlns:p14="http://schemas.microsoft.com/office/powerpoint/2010/main" val="398186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8/12/2020</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A-dec Education &amp; Training - Christopher Stone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33987-D170-4BE2-92C4-0C7E8214143D}" type="slidenum">
              <a:rPr lang="en-US" smtClean="0"/>
              <a:t>‹#›</a:t>
            </a:fld>
            <a:endParaRPr lang="en-US"/>
          </a:p>
        </p:txBody>
      </p:sp>
    </p:spTree>
    <p:extLst>
      <p:ext uri="{BB962C8B-B14F-4D97-AF65-F5344CB8AC3E}">
        <p14:creationId xmlns:p14="http://schemas.microsoft.com/office/powerpoint/2010/main" val="377562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wikipedia.org/wiki/MACS0647-J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Plane_of_incidenc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otal_internal_reflection#cite_note-10"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n.wikipedia.org/wiki/Diffra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Specular_reflection" TargetMode="External"/><Relationship Id="rId3" Type="http://schemas.openxmlformats.org/officeDocument/2006/relationships/hyperlink" Target="https://en.wikipedia.org/wiki/Light" TargetMode="External"/><Relationship Id="rId7" Type="http://schemas.openxmlformats.org/officeDocument/2006/relationships/hyperlink" Target="https://en.wikipedia.org/wiki/Angle" TargetMode="External"/><Relationship Id="rId12" Type="http://schemas.openxmlformats.org/officeDocument/2006/relationships/image" Target="../media/image16.gif"/><Relationship Id="rId2" Type="http://schemas.openxmlformats.org/officeDocument/2006/relationships/hyperlink" Target="https://en.wikipedia.org/wiki/Reflection_(physics)" TargetMode="External"/><Relationship Id="rId1" Type="http://schemas.openxmlformats.org/officeDocument/2006/relationships/slideLayout" Target="../slideLayouts/slideLayout2.xml"/><Relationship Id="rId6" Type="http://schemas.openxmlformats.org/officeDocument/2006/relationships/hyperlink" Target="https://en.wikipedia.org/wiki/Scattering" TargetMode="External"/><Relationship Id="rId11" Type="http://schemas.openxmlformats.org/officeDocument/2006/relationships/hyperlink" Target="https://en.wikipedia.org/wiki/Half-space_(geometry)" TargetMode="External"/><Relationship Id="rId5" Type="http://schemas.openxmlformats.org/officeDocument/2006/relationships/hyperlink" Target="https://en.wikipedia.org/wiki/Ray_(optics)" TargetMode="External"/><Relationship Id="rId10" Type="http://schemas.openxmlformats.org/officeDocument/2006/relationships/hyperlink" Target="https://en.wikipedia.org/wiki/Luminance" TargetMode="External"/><Relationship Id="rId4" Type="http://schemas.openxmlformats.org/officeDocument/2006/relationships/hyperlink" Target="https://en.wikipedia.org/wiki/Radiation" TargetMode="External"/><Relationship Id="rId9" Type="http://schemas.openxmlformats.org/officeDocument/2006/relationships/hyperlink" Target="https://en.wikipedia.org/wiki/Lambertian_reflectio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Directly_proportional" TargetMode="External"/><Relationship Id="rId13" Type="http://schemas.openxmlformats.org/officeDocument/2006/relationships/hyperlink" Target="https://en.wikipedia.org/wiki/Lambert's_cosine_law#cite_note-3" TargetMode="External"/><Relationship Id="rId3" Type="http://schemas.openxmlformats.org/officeDocument/2006/relationships/image" Target="../media/image18.png"/><Relationship Id="rId7" Type="http://schemas.openxmlformats.org/officeDocument/2006/relationships/hyperlink" Target="https://en.wikipedia.org/wiki/Diffuse_reflection" TargetMode="External"/><Relationship Id="rId12" Type="http://schemas.openxmlformats.org/officeDocument/2006/relationships/hyperlink" Target="https://en.wikipedia.org/wiki/Lambert's_cosine_law#cite_note-SmithW-2" TargetMode="External"/><Relationship Id="rId17" Type="http://schemas.openxmlformats.org/officeDocument/2006/relationships/hyperlink" Target="https://en.wikipedia.org/wiki/Lambert's_cosine_law" TargetMode="External"/><Relationship Id="rId2" Type="http://schemas.openxmlformats.org/officeDocument/2006/relationships/image" Target="../media/image17.png"/><Relationship Id="rId16" Type="http://schemas.openxmlformats.org/officeDocument/2006/relationships/hyperlink" Target="https://en.wikipedia.org/wiki/Lambert's_cosine_law#cite_note-4" TargetMode="External"/><Relationship Id="rId1" Type="http://schemas.openxmlformats.org/officeDocument/2006/relationships/slideLayout" Target="../slideLayouts/slideLayout2.xml"/><Relationship Id="rId6" Type="http://schemas.openxmlformats.org/officeDocument/2006/relationships/hyperlink" Target="https://en.wikipedia.org/wiki/Luminous_intensity" TargetMode="External"/><Relationship Id="rId11" Type="http://schemas.openxmlformats.org/officeDocument/2006/relationships/hyperlink" Target="https://en.wikipedia.org/wiki/Lambert's_cosine_law#cite_note-RCAEOH-1" TargetMode="External"/><Relationship Id="rId5" Type="http://schemas.openxmlformats.org/officeDocument/2006/relationships/hyperlink" Target="https://en.wikipedia.org/wiki/Radiant_intensity" TargetMode="External"/><Relationship Id="rId15" Type="http://schemas.openxmlformats.org/officeDocument/2006/relationships/hyperlink" Target="https://en.wikipedia.org/wiki/Photometria" TargetMode="External"/><Relationship Id="rId10" Type="http://schemas.openxmlformats.org/officeDocument/2006/relationships/hyperlink" Target="https://en.wikipedia.org/wiki/Normal_(geometry)"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Cosine" TargetMode="External"/><Relationship Id="rId14" Type="http://schemas.openxmlformats.org/officeDocument/2006/relationships/hyperlink" Target="https://en.wikipedia.org/wiki/Johann_Heinrich_Lamber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jap.physiology.org/content/75/6/2514.short" TargetMode="External"/><Relationship Id="rId2" Type="http://schemas.openxmlformats.org/officeDocument/2006/relationships/hyperlink" Target="http://books.google.com/books?id=Af0IyHtGCMUC&amp;printsec=frontcover&amp;source=gbs_ge_summary_r&amp;cad=0#v=onepage&amp;q=%3D20%25&amp;f=false" TargetMode="External"/><Relationship Id="rId1" Type="http://schemas.openxmlformats.org/officeDocument/2006/relationships/slideLayout" Target="../slideLayouts/slideLayout2.xml"/><Relationship Id="rId6" Type="http://schemas.openxmlformats.org/officeDocument/2006/relationships/hyperlink" Target="https://www.scientificamerican.com/article/thinking-hard-calories/" TargetMode="External"/><Relationship Id="rId5" Type="http://schemas.openxmlformats.org/officeDocument/2006/relationships/hyperlink" Target="https://www.slideshare.net/BMartinIBMLSE/ibm-power-7" TargetMode="External"/><Relationship Id="rId4" Type="http://schemas.openxmlformats.org/officeDocument/2006/relationships/hyperlink" Target="http://www.health.harvard.edu/newsweek/Calories-burned-in-30-minutes-of-leisure-and-routine-activities.ht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Refractive_index" TargetMode="External"/><Relationship Id="rId13" Type="http://schemas.openxmlformats.org/officeDocument/2006/relationships/hyperlink" Target="https://en.wikipedia.org/wiki/Refraction#cite_note-dispersion_ELPT-3" TargetMode="External"/><Relationship Id="rId3" Type="http://schemas.openxmlformats.org/officeDocument/2006/relationships/image" Target="../media/image21.png"/><Relationship Id="rId7" Type="http://schemas.openxmlformats.org/officeDocument/2006/relationships/hyperlink" Target="https://en.wikipedia.org/wiki/Phase_velocities" TargetMode="External"/><Relationship Id="rId12" Type="http://schemas.openxmlformats.org/officeDocument/2006/relationships/hyperlink" Target="https://en.wikipedia.org/wiki/Wavelength" TargetMode="External"/><Relationship Id="rId17" Type="http://schemas.openxmlformats.org/officeDocument/2006/relationships/hyperlink" Target="https://en.wikipedia.org/wiki/Color" TargetMode="External"/><Relationship Id="rId2" Type="http://schemas.openxmlformats.org/officeDocument/2006/relationships/image" Target="../media/image20.png"/><Relationship Id="rId16" Type="http://schemas.openxmlformats.org/officeDocument/2006/relationships/hyperlink" Target="https://en.wikipedia.org/wiki/Rainbow" TargetMode="External"/><Relationship Id="rId1" Type="http://schemas.openxmlformats.org/officeDocument/2006/relationships/slideLayout" Target="../slideLayouts/slideLayout2.xml"/><Relationship Id="rId6" Type="http://schemas.openxmlformats.org/officeDocument/2006/relationships/hyperlink" Target="https://en.wikipedia.org/wiki/Angle_of_refraction" TargetMode="External"/><Relationship Id="rId11" Type="http://schemas.openxmlformats.org/officeDocument/2006/relationships/hyperlink" Target="https://en.wikipedia.org/wiki/Human_eye" TargetMode="External"/><Relationship Id="rId5" Type="http://schemas.openxmlformats.org/officeDocument/2006/relationships/hyperlink" Target="https://en.wikipedia.org/wiki/Angle_of_incidence_(optics)" TargetMode="External"/><Relationship Id="rId15" Type="http://schemas.openxmlformats.org/officeDocument/2006/relationships/hyperlink" Target="https://en.wikipedia.org/wiki/Prism_(optics)" TargetMode="External"/><Relationship Id="rId10" Type="http://schemas.openxmlformats.org/officeDocument/2006/relationships/hyperlink" Target="https://en.wikipedia.org/wiki/Lens_(optics)" TargetMode="External"/><Relationship Id="rId4" Type="http://schemas.openxmlformats.org/officeDocument/2006/relationships/hyperlink" Target="https://en.wikipedia.org/wiki/Snell's_law" TargetMode="External"/><Relationship Id="rId9" Type="http://schemas.openxmlformats.org/officeDocument/2006/relationships/hyperlink" Target="https://en.wikipedia.org/wiki/Prism" TargetMode="External"/><Relationship Id="rId14" Type="http://schemas.openxmlformats.org/officeDocument/2006/relationships/hyperlink" Target="https://en.wikipedia.org/wiki/Dispersion_(optic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peed_of_light" TargetMode="External"/><Relationship Id="rId7" Type="http://schemas.openxmlformats.org/officeDocument/2006/relationships/image" Target="../media/image24.png"/><Relationship Id="rId2" Type="http://schemas.openxmlformats.org/officeDocument/2006/relationships/hyperlink" Target="https://en.wikipedia.org/wiki/Refractive_index"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en.wikipedia.org/wiki/Optics"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Reflection_(physics)" TargetMode="External"/><Relationship Id="rId2" Type="http://schemas.openxmlformats.org/officeDocument/2006/relationships/hyperlink" Target="https://en.wikipedia.org/wiki/Absorbance" TargetMode="External"/><Relationship Id="rId1" Type="http://schemas.openxmlformats.org/officeDocument/2006/relationships/slideLayout" Target="../slideLayouts/slideLayout2.xml"/><Relationship Id="rId6" Type="http://schemas.openxmlformats.org/officeDocument/2006/relationships/hyperlink" Target="https://www.chemicool.com/definition/matter.html" TargetMode="External"/><Relationship Id="rId5" Type="http://schemas.openxmlformats.org/officeDocument/2006/relationships/hyperlink" Target="https://en.wikipedia.org/wiki/Beer%E2%80%93Lambert_law" TargetMode="External"/><Relationship Id="rId4" Type="http://schemas.openxmlformats.org/officeDocument/2006/relationships/hyperlink" Target="https://en.wikipedia.org/wiki/Refractio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dezeen.com/tag/vantablack/" TargetMode="External"/><Relationship Id="rId3" Type="http://schemas.openxmlformats.org/officeDocument/2006/relationships/hyperlink" Target="https://en.wikipedia.org/wiki/Darkness" TargetMode="External"/><Relationship Id="rId7" Type="http://schemas.openxmlformats.org/officeDocument/2006/relationships/hyperlink" Target="https://www.dezeen.com/tag/materials/" TargetMode="External"/><Relationship Id="rId2" Type="http://schemas.openxmlformats.org/officeDocument/2006/relationships/hyperlink" Target="https://en.wikipedia.org/wiki/United_Kingdom" TargetMode="External"/><Relationship Id="rId1" Type="http://schemas.openxmlformats.org/officeDocument/2006/relationships/slideLayout" Target="../slideLayouts/slideLayout2.xml"/><Relationship Id="rId6" Type="http://schemas.openxmlformats.org/officeDocument/2006/relationships/hyperlink" Target="https://www.dezeen.com/tag/black/" TargetMode="External"/><Relationship Id="rId5" Type="http://schemas.openxmlformats.org/officeDocument/2006/relationships/hyperlink" Target="https://www.dezeen.com/tag/mit/" TargetMode="External"/><Relationship Id="rId4" Type="http://schemas.openxmlformats.org/officeDocument/2006/relationships/hyperlink" Target="https://en.wikipedia.org/wiki/Optical_properties_of_carbon_nanotub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Radiant_energy" TargetMode="External"/><Relationship Id="rId2" Type="http://schemas.openxmlformats.org/officeDocument/2006/relationships/hyperlink" Target="https://www.youtube.com/watch?v=gLfYTP4F23g" TargetMode="External"/><Relationship Id="rId1" Type="http://schemas.openxmlformats.org/officeDocument/2006/relationships/slideLayout" Target="../slideLayouts/slideLayout2.xml"/><Relationship Id="rId5" Type="http://schemas.openxmlformats.org/officeDocument/2006/relationships/hyperlink" Target="https://en.wikipedia.org/wiki/Solid_angle" TargetMode="External"/><Relationship Id="rId4" Type="http://schemas.openxmlformats.org/officeDocument/2006/relationships/hyperlink" Target="https://en.wikipedia.org/wiki/Radiant_flu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43507"/>
          </a:xfrm>
        </p:spPr>
        <p:txBody>
          <a:bodyPr>
            <a:normAutofit fontScale="90000"/>
          </a:bodyPr>
          <a:lstStyle/>
          <a:p>
            <a:r>
              <a:rPr lang="en-US" dirty="0" smtClean="0"/>
              <a:t>Todays Quiz</a:t>
            </a:r>
            <a:endParaRPr lang="en-US" dirty="0"/>
          </a:p>
        </p:txBody>
      </p:sp>
      <p:sp>
        <p:nvSpPr>
          <p:cNvPr id="3" name="Subtitle 2"/>
          <p:cNvSpPr>
            <a:spLocks noGrp="1"/>
          </p:cNvSpPr>
          <p:nvPr>
            <p:ph type="subTitle" idx="1"/>
          </p:nvPr>
        </p:nvSpPr>
        <p:spPr>
          <a:xfrm>
            <a:off x="1734065" y="2465216"/>
            <a:ext cx="9144000" cy="339767"/>
          </a:xfrm>
        </p:spPr>
        <p:txBody>
          <a:bodyPr>
            <a:noAutofit/>
          </a:bodyPr>
          <a:lstStyle/>
          <a:p>
            <a:r>
              <a:rPr lang="en-US" sz="2800" dirty="0" smtClean="0"/>
              <a:t>How far can light (a photon) travel in a vacuum?</a:t>
            </a:r>
            <a:endParaRPr lang="en-US" sz="2800" dirty="0"/>
          </a:p>
        </p:txBody>
      </p:sp>
      <p:sp>
        <p:nvSpPr>
          <p:cNvPr id="4" name="TextBox 3"/>
          <p:cNvSpPr txBox="1"/>
          <p:nvPr/>
        </p:nvSpPr>
        <p:spPr>
          <a:xfrm rot="10800000">
            <a:off x="766119" y="5239265"/>
            <a:ext cx="8727989" cy="369332"/>
          </a:xfrm>
          <a:prstGeom prst="rect">
            <a:avLst/>
          </a:prstGeom>
          <a:noFill/>
        </p:spPr>
        <p:txBody>
          <a:bodyPr wrap="square" rtlCol="0">
            <a:spAutoFit/>
          </a:bodyPr>
          <a:lstStyle/>
          <a:p>
            <a:pPr marL="342900" indent="-342900">
              <a:buAutoNum type="alphaUcPeriod"/>
            </a:pPr>
            <a:r>
              <a:rPr lang="en-US" dirty="0" smtClean="0"/>
              <a:t>Potentially infinitely.  Or until it strikes your retina and is absorbed.</a:t>
            </a:r>
          </a:p>
        </p:txBody>
      </p:sp>
      <p:sp>
        <p:nvSpPr>
          <p:cNvPr id="5" name="TextBox 4"/>
          <p:cNvSpPr txBox="1"/>
          <p:nvPr/>
        </p:nvSpPr>
        <p:spPr>
          <a:xfrm>
            <a:off x="6413157" y="5993712"/>
            <a:ext cx="4992130" cy="369332"/>
          </a:xfrm>
          <a:prstGeom prst="rect">
            <a:avLst/>
          </a:prstGeom>
          <a:noFill/>
        </p:spPr>
        <p:txBody>
          <a:bodyPr wrap="square" rtlCol="0">
            <a:spAutoFit/>
          </a:bodyPr>
          <a:lstStyle/>
          <a:p>
            <a:r>
              <a:rPr lang="en-US">
                <a:hlinkClick r:id="rId2"/>
              </a:rPr>
              <a:t>https://en.wikipedia.org/wiki/MACS0647-JD</a:t>
            </a:r>
            <a:endParaRPr lang="en-US" dirty="0"/>
          </a:p>
        </p:txBody>
      </p:sp>
    </p:spTree>
    <p:extLst>
      <p:ext uri="{BB962C8B-B14F-4D97-AF65-F5344CB8AC3E}">
        <p14:creationId xmlns:p14="http://schemas.microsoft.com/office/powerpoint/2010/main" val="109378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5772"/>
          </a:xfrm>
        </p:spPr>
        <p:txBody>
          <a:bodyPr>
            <a:normAutofit fontScale="90000"/>
          </a:bodyPr>
          <a:lstStyle/>
          <a:p>
            <a:r>
              <a:rPr lang="en-US" dirty="0" smtClean="0"/>
              <a:t>Lumens ‘n’ Lux</a:t>
            </a:r>
            <a:endParaRPr lang="en-US" dirty="0"/>
          </a:p>
        </p:txBody>
      </p:sp>
      <p:sp>
        <p:nvSpPr>
          <p:cNvPr id="3" name="Content Placeholder 2"/>
          <p:cNvSpPr>
            <a:spLocks noGrp="1"/>
          </p:cNvSpPr>
          <p:nvPr>
            <p:ph idx="1"/>
          </p:nvPr>
        </p:nvSpPr>
        <p:spPr>
          <a:xfrm>
            <a:off x="838200" y="1000898"/>
            <a:ext cx="10515600" cy="5078626"/>
          </a:xfrm>
        </p:spPr>
        <p:txBody>
          <a:bodyPr>
            <a:normAutofit lnSpcReduction="10000"/>
          </a:bodyPr>
          <a:lstStyle/>
          <a:p>
            <a:r>
              <a:rPr lang="en-US" dirty="0"/>
              <a:t>Radiant flux or </a:t>
            </a:r>
            <a:r>
              <a:rPr lang="en-US" dirty="0" smtClean="0"/>
              <a:t>power, F</a:t>
            </a:r>
            <a:r>
              <a:rPr lang="en-US" dirty="0"/>
              <a:t>, is the flow rate of radiant energy. It is measured in watts (joules per second). Luminous flux, denoted as </a:t>
            </a:r>
            <a:r>
              <a:rPr lang="en-US" i="1" dirty="0" err="1"/>
              <a:t>F</a:t>
            </a:r>
            <a:r>
              <a:rPr lang="en-US" baseline="-25000" dirty="0" err="1"/>
              <a:t>v</a:t>
            </a:r>
            <a:r>
              <a:rPr lang="en-US" dirty="0"/>
              <a:t>, is measured in lumens. The CIE defines the </a:t>
            </a:r>
            <a:r>
              <a:rPr lang="en-US" b="1" dirty="0"/>
              <a:t>lumen</a:t>
            </a:r>
            <a:r>
              <a:rPr lang="en-US" dirty="0"/>
              <a:t> in terms of the luminous flux of monochromatic radiation at 555 nm. This definition of the lumen applies to both </a:t>
            </a:r>
            <a:r>
              <a:rPr lang="en-US" dirty="0" err="1"/>
              <a:t>photopic</a:t>
            </a:r>
            <a:r>
              <a:rPr lang="en-US" dirty="0"/>
              <a:t> and scotopic photometry. For other wavelengths, the luminous flux must be weighted by the appropriate </a:t>
            </a:r>
            <a:r>
              <a:rPr lang="en-US" dirty="0" err="1"/>
              <a:t>photopic</a:t>
            </a:r>
            <a:r>
              <a:rPr lang="en-US" dirty="0"/>
              <a:t> or scotopic luminous efficiency function, which is defined in Section </a:t>
            </a:r>
            <a:r>
              <a:rPr lang="en-US" dirty="0" smtClean="0"/>
              <a:t>3.2 in Illumination Fundamentals, </a:t>
            </a:r>
            <a:r>
              <a:rPr lang="en-US" dirty="0"/>
              <a:t>“Spectral Response.” </a:t>
            </a:r>
            <a:endParaRPr lang="en-US" dirty="0" smtClean="0"/>
          </a:p>
          <a:p>
            <a:r>
              <a:rPr lang="en-US" dirty="0" smtClean="0"/>
              <a:t>Illuminance is the measure of how much is luminous flux is spread over a given area and the unit is </a:t>
            </a:r>
            <a:r>
              <a:rPr lang="en-US" b="1" dirty="0" smtClean="0"/>
              <a:t>Lux</a:t>
            </a:r>
            <a:r>
              <a:rPr lang="en-US" dirty="0" smtClean="0"/>
              <a:t>.  1 lx= 1 Lumen/m</a:t>
            </a:r>
            <a:r>
              <a:rPr lang="en-US" baseline="30000" dirty="0" smtClean="0"/>
              <a:t>2</a:t>
            </a:r>
            <a:r>
              <a:rPr lang="en-US" dirty="0" smtClean="0"/>
              <a:t>. One can think of illuminance </a:t>
            </a:r>
            <a:r>
              <a:rPr lang="en-US" dirty="0"/>
              <a:t>as a measure of the intensity of illumination on a </a:t>
            </a:r>
            <a:r>
              <a:rPr lang="en-US" dirty="0" smtClean="0"/>
              <a:t>surface.</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10</a:t>
            </a:fld>
            <a:endParaRPr lang="en-US"/>
          </a:p>
        </p:txBody>
      </p:sp>
    </p:spTree>
    <p:extLst>
      <p:ext uri="{BB962C8B-B14F-4D97-AF65-F5344CB8AC3E}">
        <p14:creationId xmlns:p14="http://schemas.microsoft.com/office/powerpoint/2010/main" val="328845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Lumens &amp; Lux</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306641"/>
            <a:ext cx="8100987" cy="4351338"/>
          </a:xfr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203724" y="696708"/>
            <a:ext cx="1352550" cy="12198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745911" y="835882"/>
            <a:ext cx="1006652" cy="941516"/>
          </a:xfrm>
          <a:prstGeom prst="rect">
            <a:avLst/>
          </a:prstGeom>
        </p:spPr>
      </p:pic>
    </p:spTree>
    <p:extLst>
      <p:ext uri="{BB962C8B-B14F-4D97-AF65-F5344CB8AC3E}">
        <p14:creationId xmlns:p14="http://schemas.microsoft.com/office/powerpoint/2010/main" val="28089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12</a:t>
            </a:fld>
            <a:endParaRPr lang="en-US"/>
          </a:p>
        </p:txBody>
      </p:sp>
      <p:pic>
        <p:nvPicPr>
          <p:cNvPr id="1026" name="Picture 2" descr="https://upload.wikimedia.org/wikipedia/commons/5/5d/1_luminou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17" y="93191"/>
            <a:ext cx="580178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0/0e/2_exit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56" y="2031335"/>
            <a:ext cx="5793259" cy="434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9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Inverse Square Law</a:t>
            </a:r>
            <a:endParaRPr lang="en-US" dirty="0"/>
          </a:p>
        </p:txBody>
      </p:sp>
      <p:sp>
        <p:nvSpPr>
          <p:cNvPr id="3" name="Content Placeholder 2"/>
          <p:cNvSpPr>
            <a:spLocks noGrp="1"/>
          </p:cNvSpPr>
          <p:nvPr>
            <p:ph idx="1"/>
          </p:nvPr>
        </p:nvSpPr>
        <p:spPr>
          <a:xfrm>
            <a:off x="838200" y="1825625"/>
            <a:ext cx="10515600" cy="3265359"/>
          </a:xfrm>
        </p:spPr>
        <p:txBody>
          <a:bodyPr/>
          <a:lstStyle/>
          <a:p>
            <a:r>
              <a:rPr lang="en-US" dirty="0" smtClean="0"/>
              <a:t>As </a:t>
            </a:r>
            <a:r>
              <a:rPr lang="en-US" dirty="0"/>
              <a:t>a surface that is illuminated by a light source moves away from the light source, the surface appears dimmer. In fact, it becomes dimmer much faster than it moves away from the source. The inverse square law, which quantifies this effect, relates </a:t>
            </a:r>
            <a:r>
              <a:rPr lang="en-US" dirty="0" smtClean="0"/>
              <a:t>illuminance </a:t>
            </a:r>
            <a:r>
              <a:rPr lang="en-US" dirty="0"/>
              <a:t>(</a:t>
            </a:r>
            <a:r>
              <a:rPr lang="en-US" dirty="0" err="1"/>
              <a:t>E</a:t>
            </a:r>
            <a:r>
              <a:rPr lang="en-US" baseline="-25000" dirty="0" err="1"/>
              <a:t>v</a:t>
            </a:r>
            <a:r>
              <a:rPr lang="en-US" dirty="0"/>
              <a:t>) and intensity (I</a:t>
            </a:r>
            <a:r>
              <a:rPr lang="en-US" baseline="-25000" dirty="0"/>
              <a:t>v</a:t>
            </a:r>
            <a:r>
              <a:rPr lang="en-US" dirty="0"/>
              <a:t>) as follows: </a:t>
            </a:r>
            <a:endParaRPr lang="en-US" dirty="0" smtClean="0"/>
          </a:p>
          <a:p>
            <a:pPr marL="0" indent="0">
              <a:buNone/>
            </a:pPr>
            <a:r>
              <a:rPr lang="en-US" dirty="0" smtClean="0"/>
              <a:t>	</a:t>
            </a:r>
            <a:r>
              <a:rPr lang="en-US" dirty="0" err="1" smtClean="0"/>
              <a:t>E</a:t>
            </a:r>
            <a:r>
              <a:rPr lang="en-US" baseline="-25000" dirty="0" err="1" smtClean="0"/>
              <a:t>v</a:t>
            </a:r>
            <a:r>
              <a:rPr lang="en-US" dirty="0" smtClean="0"/>
              <a:t> </a:t>
            </a:r>
            <a:r>
              <a:rPr lang="en-US" dirty="0"/>
              <a:t>= </a:t>
            </a:r>
            <a:r>
              <a:rPr lang="en-US" dirty="0" smtClean="0"/>
              <a:t>I</a:t>
            </a:r>
            <a:r>
              <a:rPr lang="en-US" baseline="-25000" dirty="0" smtClean="0"/>
              <a:t>v</a:t>
            </a:r>
            <a:r>
              <a:rPr lang="en-US" dirty="0" smtClean="0"/>
              <a:t>/d</a:t>
            </a:r>
            <a:r>
              <a:rPr lang="en-US" baseline="30000" dirty="0" smtClean="0"/>
              <a:t>2</a:t>
            </a:r>
          </a:p>
          <a:p>
            <a:pPr marL="0" indent="0">
              <a:buNone/>
            </a:pPr>
            <a:r>
              <a:rPr lang="en-US" dirty="0" smtClean="0"/>
              <a:t> </a:t>
            </a:r>
            <a:r>
              <a:rPr lang="en-US" dirty="0"/>
              <a:t>Where d = the distance from the light source. </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13</a:t>
            </a:fld>
            <a:endParaRPr lang="en-US"/>
          </a:p>
        </p:txBody>
      </p:sp>
    </p:spTree>
    <p:extLst>
      <p:ext uri="{BB962C8B-B14F-4D97-AF65-F5344CB8AC3E}">
        <p14:creationId xmlns:p14="http://schemas.microsoft.com/office/powerpoint/2010/main" val="310051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14</a:t>
            </a:fld>
            <a:endParaRPr lang="en-US"/>
          </a:p>
        </p:txBody>
      </p:sp>
      <p:sp>
        <p:nvSpPr>
          <p:cNvPr id="8" name="TextBox 7"/>
          <p:cNvSpPr txBox="1"/>
          <p:nvPr/>
        </p:nvSpPr>
        <p:spPr>
          <a:xfrm>
            <a:off x="838200" y="395416"/>
            <a:ext cx="10515600" cy="1200329"/>
          </a:xfrm>
          <a:prstGeom prst="rect">
            <a:avLst/>
          </a:prstGeom>
          <a:noFill/>
        </p:spPr>
        <p:txBody>
          <a:bodyPr wrap="square" rtlCol="0">
            <a:spAutoFit/>
          </a:bodyPr>
          <a:lstStyle/>
          <a:p>
            <a:r>
              <a:rPr lang="en-US" sz="2400" dirty="0" smtClean="0"/>
              <a:t>If </a:t>
            </a:r>
            <a:r>
              <a:rPr lang="en-US" sz="2400" dirty="0"/>
              <a:t>the illuminance on a surface is 40 lux (lm/m</a:t>
            </a:r>
            <a:r>
              <a:rPr lang="en-US" sz="2400" baseline="30000" dirty="0"/>
              <a:t>2</a:t>
            </a:r>
            <a:r>
              <a:rPr lang="en-US" sz="2400" dirty="0"/>
              <a:t>) at a distance of 0.5 meters from the light source, the illuminance decreases to 10 lux at a distance of 1 meter, as shown in the following figure</a:t>
            </a:r>
            <a:r>
              <a:rPr lang="en-US" sz="2400" dirty="0" smtClean="0"/>
              <a:t>.</a:t>
            </a:r>
            <a:endParaRPr lang="en-US" sz="2400" dirty="0"/>
          </a:p>
        </p:txBody>
      </p:sp>
      <p:pic>
        <p:nvPicPr>
          <p:cNvPr id="10" name="Content Placeholder 9"/>
          <p:cNvPicPr>
            <a:picLocks noGrp="1" noChangeAspect="1"/>
          </p:cNvPicPr>
          <p:nvPr>
            <p:ph idx="1"/>
          </p:nvPr>
        </p:nvPicPr>
        <p:blipFill>
          <a:blip r:embed="rId2"/>
          <a:stretch>
            <a:fillRect/>
          </a:stretch>
        </p:blipFill>
        <p:spPr>
          <a:xfrm>
            <a:off x="1363933" y="1595745"/>
            <a:ext cx="9142857" cy="2514286"/>
          </a:xfrm>
          <a:prstGeom prst="rect">
            <a:avLst/>
          </a:prstGeom>
        </p:spPr>
      </p:pic>
      <p:sp>
        <p:nvSpPr>
          <p:cNvPr id="11" name="TextBox 10"/>
          <p:cNvSpPr txBox="1"/>
          <p:nvPr/>
        </p:nvSpPr>
        <p:spPr>
          <a:xfrm>
            <a:off x="838200" y="4110031"/>
            <a:ext cx="10727724" cy="1477328"/>
          </a:xfrm>
          <a:prstGeom prst="rect">
            <a:avLst/>
          </a:prstGeom>
          <a:noFill/>
        </p:spPr>
        <p:txBody>
          <a:bodyPr wrap="square" rtlCol="0">
            <a:spAutoFit/>
          </a:bodyPr>
          <a:lstStyle/>
          <a:p>
            <a:r>
              <a:rPr lang="en-US" b="1" dirty="0"/>
              <a:t>Note: </a:t>
            </a:r>
            <a:r>
              <a:rPr lang="en-US" dirty="0"/>
              <a:t>the inverse square law can only be used in cases where the light source approximates a point source. For </a:t>
            </a:r>
            <a:r>
              <a:rPr lang="en-US" dirty="0" err="1"/>
              <a:t>lambertian</a:t>
            </a:r>
            <a:r>
              <a:rPr lang="en-US" dirty="0"/>
              <a:t> light sources </a:t>
            </a:r>
            <a:r>
              <a:rPr lang="en-US" dirty="0" smtClean="0"/>
              <a:t>(“</a:t>
            </a:r>
            <a:r>
              <a:rPr lang="en-US" dirty="0" err="1"/>
              <a:t>Lambertian</a:t>
            </a:r>
            <a:r>
              <a:rPr lang="en-US" dirty="0"/>
              <a:t> Emission and Reflection”), a useful guideline to use for illuminance measurements is the “five times rule”: the distance from the measurement point to the light source should be greater than five times the largest dimension of the source for an accurate measurement. However, the five times rule does not work for a strongly directional light source. </a:t>
            </a:r>
            <a:r>
              <a:rPr lang="en-US" dirty="0" smtClean="0"/>
              <a:t> Think of a laser; does it adhere to </a:t>
            </a:r>
            <a:r>
              <a:rPr lang="en-US" b="1" i="1" dirty="0" err="1" smtClean="0"/>
              <a:t>E</a:t>
            </a:r>
            <a:r>
              <a:rPr lang="en-US" baseline="-25000" dirty="0" err="1" smtClean="0"/>
              <a:t>v</a:t>
            </a:r>
            <a:r>
              <a:rPr lang="en-US" dirty="0" smtClean="0"/>
              <a:t>=</a:t>
            </a:r>
            <a:r>
              <a:rPr lang="en-US" b="1" i="1" dirty="0" smtClean="0"/>
              <a:t>I</a:t>
            </a:r>
            <a:r>
              <a:rPr lang="en-US" baseline="-25000" dirty="0" smtClean="0"/>
              <a:t>v</a:t>
            </a:r>
            <a:r>
              <a:rPr lang="en-US" dirty="0" smtClean="0"/>
              <a:t>/</a:t>
            </a:r>
            <a:r>
              <a:rPr lang="en-US" b="1" dirty="0" smtClean="0"/>
              <a:t>d</a:t>
            </a:r>
            <a:r>
              <a:rPr lang="en-US" baseline="30000" dirty="0" smtClean="0"/>
              <a:t>2</a:t>
            </a:r>
            <a:endParaRPr lang="en-US" baseline="30000" dirty="0"/>
          </a:p>
        </p:txBody>
      </p:sp>
    </p:spTree>
    <p:extLst>
      <p:ext uri="{BB962C8B-B14F-4D97-AF65-F5344CB8AC3E}">
        <p14:creationId xmlns:p14="http://schemas.microsoft.com/office/powerpoint/2010/main" val="97669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02"/>
          </a:xfrm>
        </p:spPr>
        <p:txBody>
          <a:bodyPr>
            <a:normAutofit fontScale="90000"/>
          </a:bodyPr>
          <a:lstStyle/>
          <a:p>
            <a:r>
              <a:rPr lang="en-US" dirty="0" smtClean="0"/>
              <a:t>Optical Characteristics or Wrangling Light</a:t>
            </a:r>
            <a:endParaRPr lang="en-US" dirty="0"/>
          </a:p>
        </p:txBody>
      </p:sp>
      <p:sp>
        <p:nvSpPr>
          <p:cNvPr id="3" name="Content Placeholder 2"/>
          <p:cNvSpPr>
            <a:spLocks noGrp="1"/>
          </p:cNvSpPr>
          <p:nvPr>
            <p:ph idx="1"/>
          </p:nvPr>
        </p:nvSpPr>
        <p:spPr>
          <a:xfrm>
            <a:off x="924697" y="1195430"/>
            <a:ext cx="10515600" cy="4351338"/>
          </a:xfrm>
        </p:spPr>
        <p:txBody>
          <a:bodyPr>
            <a:normAutofit fontScale="77500" lnSpcReduction="20000"/>
          </a:bodyPr>
          <a:lstStyle/>
          <a:p>
            <a:r>
              <a:rPr lang="en-US" dirty="0" smtClean="0"/>
              <a:t>Reflection</a:t>
            </a:r>
          </a:p>
          <a:p>
            <a:pPr lvl="1"/>
            <a:r>
              <a:rPr lang="en-US" dirty="0" smtClean="0"/>
              <a:t>Specular -mirror</a:t>
            </a:r>
          </a:p>
          <a:p>
            <a:pPr lvl="1"/>
            <a:r>
              <a:rPr lang="en-US" dirty="0" smtClean="0"/>
              <a:t>Spread – rough surface</a:t>
            </a:r>
          </a:p>
          <a:p>
            <a:pPr lvl="1"/>
            <a:r>
              <a:rPr lang="en-US" dirty="0" smtClean="0"/>
              <a:t>Diffuse – regular (matte) surface</a:t>
            </a:r>
          </a:p>
          <a:p>
            <a:pPr lvl="1"/>
            <a:r>
              <a:rPr lang="en-US" dirty="0" smtClean="0"/>
              <a:t>TIR – Total Internal Reflection</a:t>
            </a:r>
          </a:p>
          <a:p>
            <a:r>
              <a:rPr lang="en-US" dirty="0" smtClean="0"/>
              <a:t>Refraction</a:t>
            </a:r>
          </a:p>
          <a:p>
            <a:pPr lvl="1"/>
            <a:r>
              <a:rPr lang="en-US" dirty="0" smtClean="0"/>
              <a:t>Change in the speed of light as it passes through different mediums</a:t>
            </a:r>
          </a:p>
          <a:p>
            <a:pPr lvl="2"/>
            <a:r>
              <a:rPr lang="en-US" dirty="0" smtClean="0"/>
              <a:t>Dispersion – wavelength effect on refraction</a:t>
            </a:r>
          </a:p>
          <a:p>
            <a:pPr lvl="1"/>
            <a:r>
              <a:rPr lang="en-US" dirty="0" smtClean="0"/>
              <a:t>Snell’s law</a:t>
            </a:r>
          </a:p>
          <a:p>
            <a:r>
              <a:rPr lang="en-US" dirty="0" smtClean="0"/>
              <a:t>Transmission</a:t>
            </a:r>
          </a:p>
          <a:p>
            <a:pPr lvl="1"/>
            <a:r>
              <a:rPr lang="en-US" dirty="0" smtClean="0"/>
              <a:t>Index of refraction</a:t>
            </a:r>
          </a:p>
          <a:p>
            <a:pPr lvl="1"/>
            <a:r>
              <a:rPr lang="en-US" dirty="0" smtClean="0"/>
              <a:t>Filtering</a:t>
            </a:r>
          </a:p>
          <a:p>
            <a:r>
              <a:rPr lang="en-US" dirty="0" smtClean="0"/>
              <a:t>Absorption</a:t>
            </a:r>
          </a:p>
          <a:p>
            <a:pPr lvl="1"/>
            <a:r>
              <a:rPr lang="en-US" dirty="0" smtClean="0"/>
              <a:t>Filters </a:t>
            </a:r>
            <a:r>
              <a:rPr lang="en-US" dirty="0" err="1" smtClean="0"/>
              <a:t>ie</a:t>
            </a:r>
            <a:r>
              <a:rPr lang="en-US" dirty="0" smtClean="0"/>
              <a:t> by wavelength (λ), selective absorption</a:t>
            </a:r>
          </a:p>
          <a:p>
            <a:pPr marL="457200" lvl="1" indent="0">
              <a:buNone/>
            </a:pPr>
            <a:r>
              <a:rPr lang="en-US" dirty="0" smtClean="0"/>
              <a:t> </a:t>
            </a:r>
          </a:p>
          <a:p>
            <a:pPr lvl="1"/>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15</a:t>
            </a:fld>
            <a:endParaRPr lang="en-US"/>
          </a:p>
        </p:txBody>
      </p:sp>
    </p:spTree>
    <p:extLst>
      <p:ext uri="{BB962C8B-B14F-4D97-AF65-F5344CB8AC3E}">
        <p14:creationId xmlns:p14="http://schemas.microsoft.com/office/powerpoint/2010/main" val="231178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4626"/>
          </a:xfrm>
        </p:spPr>
        <p:txBody>
          <a:bodyPr>
            <a:normAutofit fontScale="90000"/>
          </a:bodyPr>
          <a:lstStyle/>
          <a:p>
            <a:r>
              <a:rPr lang="en-US" dirty="0" smtClean="0"/>
              <a:t>Refraction, Refraction, TIR </a:t>
            </a:r>
            <a:r>
              <a:rPr lang="en-US" sz="4000" dirty="0" smtClean="0"/>
              <a:t>(Total Internal Reflection)</a:t>
            </a:r>
            <a:endParaRPr lang="en-US" sz="4000" dirty="0"/>
          </a:p>
        </p:txBody>
      </p:sp>
      <p:pic>
        <p:nvPicPr>
          <p:cNvPr id="7" name="Content Placeholder 6"/>
          <p:cNvPicPr>
            <a:picLocks noGrp="1" noChangeAspect="1"/>
          </p:cNvPicPr>
          <p:nvPr>
            <p:ph idx="1"/>
          </p:nvPr>
        </p:nvPicPr>
        <p:blipFill>
          <a:blip r:embed="rId2"/>
          <a:stretch>
            <a:fillRect/>
          </a:stretch>
        </p:blipFill>
        <p:spPr>
          <a:xfrm>
            <a:off x="838200" y="1099752"/>
            <a:ext cx="7471447" cy="2658759"/>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16</a:t>
            </a:fld>
            <a:endParaRPr lang="en-US"/>
          </a:p>
        </p:txBody>
      </p:sp>
      <p:sp>
        <p:nvSpPr>
          <p:cNvPr id="8" name="TextBox 7"/>
          <p:cNvSpPr txBox="1"/>
          <p:nvPr/>
        </p:nvSpPr>
        <p:spPr>
          <a:xfrm>
            <a:off x="852685" y="3758511"/>
            <a:ext cx="10486629" cy="2031325"/>
          </a:xfrm>
          <a:prstGeom prst="rect">
            <a:avLst/>
          </a:prstGeom>
          <a:noFill/>
        </p:spPr>
        <p:txBody>
          <a:bodyPr wrap="square" rtlCol="0">
            <a:spAutoFit/>
          </a:bodyPr>
          <a:lstStyle/>
          <a:p>
            <a:r>
              <a:rPr lang="en-US" dirty="0"/>
              <a:t>If the reflecting surface is very smooth, the reflection of light that occurs is called specular or regular reflection. The laws of reflection are as follows:</a:t>
            </a:r>
          </a:p>
          <a:p>
            <a:r>
              <a:rPr lang="en-US" dirty="0"/>
              <a:t>The incident ray, the reflected ray and the normal to the reflection surface at the point of the incidence lie in the same </a:t>
            </a:r>
            <a:r>
              <a:rPr lang="en-US" dirty="0">
                <a:hlinkClick r:id="rId3" tooltip="Plane of incidence"/>
              </a:rPr>
              <a:t>plane</a:t>
            </a:r>
            <a:r>
              <a:rPr lang="en-US" dirty="0"/>
              <a:t>.</a:t>
            </a:r>
          </a:p>
          <a:p>
            <a:r>
              <a:rPr lang="en-US" dirty="0"/>
              <a:t>The angle which the incident ray makes with the normal is equal to the angle which the reflected ray makes to the same normal.</a:t>
            </a:r>
          </a:p>
          <a:p>
            <a:r>
              <a:rPr lang="en-US" dirty="0"/>
              <a:t>The reflected ray and the incident ray are on the opposite sides of the normal.</a:t>
            </a:r>
          </a:p>
        </p:txBody>
      </p:sp>
    </p:spTree>
    <p:extLst>
      <p:ext uri="{BB962C8B-B14F-4D97-AF65-F5344CB8AC3E}">
        <p14:creationId xmlns:p14="http://schemas.microsoft.com/office/powerpoint/2010/main" val="21274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103"/>
            <a:ext cx="10515600" cy="506627"/>
          </a:xfrm>
        </p:spPr>
        <p:txBody>
          <a:bodyPr/>
          <a:lstStyle/>
          <a:p>
            <a:pPr marL="0" indent="0">
              <a:buNone/>
            </a:pPr>
            <a:r>
              <a:rPr lang="en-US" dirty="0" smtClean="0"/>
              <a:t>			n</a:t>
            </a:r>
            <a:r>
              <a:rPr lang="en-US" baseline="-25000" dirty="0" smtClean="0"/>
              <a:t>1</a:t>
            </a:r>
            <a:r>
              <a:rPr lang="en-US" dirty="0" smtClean="0"/>
              <a:t>sin Φ</a:t>
            </a:r>
            <a:r>
              <a:rPr lang="el-GR" baseline="-25000" dirty="0" smtClean="0"/>
              <a:t>1</a:t>
            </a:r>
            <a:r>
              <a:rPr lang="el-GR" dirty="0" smtClean="0"/>
              <a:t> </a:t>
            </a:r>
            <a:r>
              <a:rPr lang="el-GR" dirty="0"/>
              <a:t>= </a:t>
            </a:r>
            <a:r>
              <a:rPr lang="en-US" dirty="0"/>
              <a:t>n</a:t>
            </a:r>
            <a:r>
              <a:rPr lang="en-US" baseline="-25000" dirty="0"/>
              <a:t>2</a:t>
            </a:r>
            <a:r>
              <a:rPr lang="en-US" dirty="0"/>
              <a:t>sin </a:t>
            </a:r>
            <a:r>
              <a:rPr lang="en-US" dirty="0" smtClean="0"/>
              <a:t>Φ</a:t>
            </a:r>
            <a:r>
              <a:rPr lang="el-GR" baseline="-25000" dirty="0" smtClean="0"/>
              <a:t>2</a:t>
            </a:r>
            <a:r>
              <a:rPr lang="el-GR" dirty="0" smtClean="0"/>
              <a:t> </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a:xfrm>
            <a:off x="3947984" y="6173787"/>
            <a:ext cx="4114800" cy="365125"/>
          </a:xfrm>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17</a:t>
            </a:fld>
            <a:endParaRPr lang="en-US"/>
          </a:p>
        </p:txBody>
      </p:sp>
      <p:pic>
        <p:nvPicPr>
          <p:cNvPr id="7" name="Picture 6"/>
          <p:cNvPicPr>
            <a:picLocks noChangeAspect="1"/>
          </p:cNvPicPr>
          <p:nvPr/>
        </p:nvPicPr>
        <p:blipFill>
          <a:blip r:embed="rId2"/>
          <a:stretch>
            <a:fillRect/>
          </a:stretch>
        </p:blipFill>
        <p:spPr>
          <a:xfrm>
            <a:off x="7947454" y="1683529"/>
            <a:ext cx="2640227" cy="2655880"/>
          </a:xfrm>
          <a:prstGeom prst="rect">
            <a:avLst/>
          </a:prstGeom>
        </p:spPr>
      </p:pic>
      <p:sp>
        <p:nvSpPr>
          <p:cNvPr id="8" name="Rectangle 7"/>
          <p:cNvSpPr/>
          <p:nvPr/>
        </p:nvSpPr>
        <p:spPr>
          <a:xfrm>
            <a:off x="1373660" y="1885394"/>
            <a:ext cx="5768546" cy="3046988"/>
          </a:xfrm>
          <a:prstGeom prst="rect">
            <a:avLst/>
          </a:prstGeom>
        </p:spPr>
        <p:txBody>
          <a:bodyPr wrap="square">
            <a:spAutoFit/>
          </a:bodyPr>
          <a:lstStyle/>
          <a:p>
            <a:r>
              <a:rPr lang="en-US" sz="2400" dirty="0"/>
              <a:t>Where n</a:t>
            </a:r>
            <a:r>
              <a:rPr lang="en-US" sz="2400" baseline="-25000" dirty="0"/>
              <a:t>1</a:t>
            </a:r>
            <a:r>
              <a:rPr lang="en-US" sz="2400" dirty="0"/>
              <a:t> = the refractive index of medium 1, n</a:t>
            </a:r>
            <a:r>
              <a:rPr lang="en-US" sz="2400" baseline="-25000" dirty="0"/>
              <a:t>2</a:t>
            </a:r>
            <a:r>
              <a:rPr lang="en-US" sz="2400" dirty="0"/>
              <a:t> = the refractive index of medium 2,  </a:t>
            </a:r>
            <a:r>
              <a:rPr lang="en-US" sz="2400" dirty="0" smtClean="0"/>
              <a:t>       Φ</a:t>
            </a:r>
            <a:r>
              <a:rPr lang="en-US" sz="2400" baseline="-25000" dirty="0" smtClean="0"/>
              <a:t>1</a:t>
            </a:r>
            <a:r>
              <a:rPr lang="en-US" sz="2400" dirty="0" smtClean="0"/>
              <a:t> </a:t>
            </a:r>
            <a:r>
              <a:rPr lang="en-US" sz="2400" dirty="0"/>
              <a:t>= the incident angle of the light ray (with respect to the normal) </a:t>
            </a:r>
            <a:r>
              <a:rPr lang="en-US" sz="2400" dirty="0" smtClean="0"/>
              <a:t>                                   Φ´</a:t>
            </a:r>
            <a:r>
              <a:rPr lang="en-US" sz="2400" baseline="-25000" dirty="0" smtClean="0"/>
              <a:t>1</a:t>
            </a:r>
            <a:r>
              <a:rPr lang="en-US" sz="2400" dirty="0" smtClean="0"/>
              <a:t> </a:t>
            </a:r>
            <a:r>
              <a:rPr lang="en-US" sz="2400" dirty="0"/>
              <a:t>= the reflected angle (with respect to the normal) </a:t>
            </a:r>
            <a:r>
              <a:rPr lang="en-US" sz="2400" dirty="0" smtClean="0"/>
              <a:t>                                                              Φ</a:t>
            </a:r>
            <a:r>
              <a:rPr lang="en-US" sz="2400" baseline="-25000" dirty="0" smtClean="0"/>
              <a:t>2</a:t>
            </a:r>
            <a:r>
              <a:rPr lang="en-US" sz="2400" dirty="0" smtClean="0"/>
              <a:t> </a:t>
            </a:r>
            <a:r>
              <a:rPr lang="en-US" sz="2400" dirty="0"/>
              <a:t>= the refracted angle (with respect to the normal) </a:t>
            </a:r>
          </a:p>
        </p:txBody>
      </p:sp>
      <p:sp>
        <p:nvSpPr>
          <p:cNvPr id="9" name="TextBox 8"/>
          <p:cNvSpPr txBox="1"/>
          <p:nvPr/>
        </p:nvSpPr>
        <p:spPr>
          <a:xfrm>
            <a:off x="1029730" y="416495"/>
            <a:ext cx="10132540" cy="646331"/>
          </a:xfrm>
          <a:prstGeom prst="rect">
            <a:avLst/>
          </a:prstGeom>
          <a:noFill/>
        </p:spPr>
        <p:txBody>
          <a:bodyPr wrap="square" rtlCol="0">
            <a:spAutoFit/>
          </a:bodyPr>
          <a:lstStyle/>
          <a:p>
            <a:r>
              <a:rPr lang="en-US" sz="3600" dirty="0" smtClean="0">
                <a:latin typeface="+mj-lt"/>
              </a:rPr>
              <a:t>Snell’s law (simplified)</a:t>
            </a:r>
            <a:endParaRPr lang="en-US" sz="3600" dirty="0">
              <a:latin typeface="+mj-lt"/>
            </a:endParaRPr>
          </a:p>
        </p:txBody>
      </p:sp>
    </p:spTree>
    <p:extLst>
      <p:ext uri="{BB962C8B-B14F-4D97-AF65-F5344CB8AC3E}">
        <p14:creationId xmlns:p14="http://schemas.microsoft.com/office/powerpoint/2010/main" val="255769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lstStyle/>
          <a:p>
            <a:r>
              <a:rPr lang="en-US" dirty="0" smtClean="0"/>
              <a:t>TIR </a:t>
            </a:r>
            <a:r>
              <a:rPr lang="en-US" sz="3200" dirty="0" smtClean="0"/>
              <a:t>(Total Internal Reflection)</a:t>
            </a:r>
            <a:endParaRPr lang="en-US" sz="3200"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18</a:t>
            </a:fld>
            <a:endParaRPr lang="en-US"/>
          </a:p>
        </p:txBody>
      </p:sp>
      <p:pic>
        <p:nvPicPr>
          <p:cNvPr id="7170" name="Picture 2" descr="https://upload.wikimedia.org/wikipedia/commons/thumb/8/8a/ReflexionTotal_en.svg/1280px-ReflexionTotal_e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7989" y="575118"/>
            <a:ext cx="6575811"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2248800"/>
            <a:ext cx="3939789" cy="2308324"/>
          </a:xfrm>
          <a:prstGeom prst="rect">
            <a:avLst/>
          </a:prstGeom>
          <a:noFill/>
        </p:spPr>
        <p:txBody>
          <a:bodyPr wrap="square" rtlCol="0">
            <a:spAutoFit/>
          </a:bodyPr>
          <a:lstStyle/>
          <a:p>
            <a:r>
              <a:rPr lang="en-US" sz="2400" dirty="0"/>
              <a:t>Behavior of a ray incident from a medium of higher refractive index </a:t>
            </a:r>
            <a:r>
              <a:rPr lang="en-US" sz="2400" i="1" dirty="0"/>
              <a:t>n</a:t>
            </a:r>
            <a:r>
              <a:rPr lang="en-US" sz="2400" baseline="-25000" dirty="0"/>
              <a:t>1</a:t>
            </a:r>
            <a:r>
              <a:rPr lang="en-US" sz="2400" dirty="0"/>
              <a:t> to a medium of lower refractive index </a:t>
            </a:r>
            <a:r>
              <a:rPr lang="en-US" sz="2400" i="1" dirty="0"/>
              <a:t>n</a:t>
            </a:r>
            <a:r>
              <a:rPr lang="en-US" sz="2400" baseline="-25000" dirty="0"/>
              <a:t>2 </a:t>
            </a:r>
            <a:r>
              <a:rPr lang="en-US" sz="2400" dirty="0"/>
              <a:t>,  at increasing angles of incidence</a:t>
            </a:r>
            <a:r>
              <a:rPr lang="en-US" dirty="0"/>
              <a:t>.</a:t>
            </a:r>
            <a:r>
              <a:rPr lang="en-US" baseline="30000" dirty="0">
                <a:hlinkClick r:id="rId3"/>
              </a:rPr>
              <a:t>[Note 2]</a:t>
            </a:r>
            <a:endParaRPr lang="en-US" dirty="0"/>
          </a:p>
        </p:txBody>
      </p:sp>
      <p:sp>
        <p:nvSpPr>
          <p:cNvPr id="8" name="TextBox 7"/>
          <p:cNvSpPr txBox="1"/>
          <p:nvPr/>
        </p:nvSpPr>
        <p:spPr>
          <a:xfrm>
            <a:off x="729049" y="4794422"/>
            <a:ext cx="10738021" cy="1569660"/>
          </a:xfrm>
          <a:prstGeom prst="rect">
            <a:avLst/>
          </a:prstGeom>
          <a:noFill/>
        </p:spPr>
        <p:txBody>
          <a:bodyPr wrap="square" rtlCol="0">
            <a:spAutoFit/>
          </a:bodyPr>
          <a:lstStyle/>
          <a:p>
            <a:r>
              <a:rPr lang="en-US" sz="1600" dirty="0"/>
              <a:t>Fig. 5 ought to show a fully reflected ray, and no tangential ray, for incidence at </a:t>
            </a:r>
            <a:r>
              <a:rPr lang="en-US" sz="1600" i="1" dirty="0" err="1"/>
              <a:t>θ</a:t>
            </a:r>
            <a:r>
              <a:rPr lang="en-US" sz="1600" baseline="-25000" dirty="0" err="1"/>
              <a:t>c</a:t>
            </a:r>
            <a:r>
              <a:rPr lang="en-US" sz="1600" dirty="0"/>
              <a:t>. But, due to </a:t>
            </a:r>
            <a:r>
              <a:rPr lang="en-US" sz="1600" dirty="0">
                <a:hlinkClick r:id="rId4" tooltip="Diffraction"/>
              </a:rPr>
              <a:t>diffraction</a:t>
            </a:r>
            <a:r>
              <a:rPr lang="en-US" sz="1600" dirty="0"/>
              <a:t>, an incident beam of finite width cannot have a single angle of incidence; there must be some divergence of the beam. Moreover, the graph of the reflection coefficient vs. the angle of incidence becomes vertical at </a:t>
            </a:r>
            <a:r>
              <a:rPr lang="en-US" sz="1600" i="1" dirty="0" err="1"/>
              <a:t>θ</a:t>
            </a:r>
            <a:r>
              <a:rPr lang="en-US" sz="1600" baseline="-25000" dirty="0" err="1"/>
              <a:t>c</a:t>
            </a:r>
            <a:r>
              <a:rPr lang="en-US" sz="1600" dirty="0"/>
              <a:t> (Jenkins &amp; White, 1976, p. 527), so that a small divergence of the beam causes a large loss of reflection. Similarly, near the critical angle, a small divergence in the angle of incidence causes a large divergence in the angle of refraction (cf. Huygens, 1690, tr. Thompson, p. 41); the tangential refracted ray should therefore be taken only as a limiting case.</a:t>
            </a:r>
          </a:p>
        </p:txBody>
      </p:sp>
    </p:spTree>
    <p:extLst>
      <p:ext uri="{BB962C8B-B14F-4D97-AF65-F5344CB8AC3E}">
        <p14:creationId xmlns:p14="http://schemas.microsoft.com/office/powerpoint/2010/main" val="119744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410"/>
          </a:xfrm>
        </p:spPr>
        <p:txBody>
          <a:bodyPr/>
          <a:lstStyle/>
          <a:p>
            <a:r>
              <a:rPr lang="en-US" dirty="0" smtClean="0"/>
              <a:t>TIR Collimating Lens </a:t>
            </a:r>
            <a:r>
              <a:rPr lang="en-US" sz="3200" dirty="0" smtClean="0"/>
              <a:t>(Typically PMMA)</a:t>
            </a:r>
            <a:endParaRPr lang="en-US" sz="3200" dirty="0"/>
          </a:p>
        </p:txBody>
      </p:sp>
      <p:pic>
        <p:nvPicPr>
          <p:cNvPr id="7" name="Content Placeholder 6"/>
          <p:cNvPicPr>
            <a:picLocks noGrp="1" noChangeAspect="1"/>
          </p:cNvPicPr>
          <p:nvPr>
            <p:ph idx="1"/>
          </p:nvPr>
        </p:nvPicPr>
        <p:blipFill>
          <a:blip r:embed="rId2"/>
          <a:stretch>
            <a:fillRect/>
          </a:stretch>
        </p:blipFill>
        <p:spPr>
          <a:xfrm>
            <a:off x="6134752" y="1409240"/>
            <a:ext cx="5219048" cy="3276190"/>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19</a:t>
            </a:fld>
            <a:endParaRPr lang="en-US"/>
          </a:p>
        </p:txBody>
      </p:sp>
      <p:sp>
        <p:nvSpPr>
          <p:cNvPr id="8" name="TextBox 7"/>
          <p:cNvSpPr txBox="1"/>
          <p:nvPr/>
        </p:nvSpPr>
        <p:spPr>
          <a:xfrm>
            <a:off x="838200" y="1504802"/>
            <a:ext cx="5257800" cy="3662541"/>
          </a:xfrm>
          <a:prstGeom prst="rect">
            <a:avLst/>
          </a:prstGeom>
          <a:noFill/>
        </p:spPr>
        <p:txBody>
          <a:bodyPr wrap="square" rtlCol="0">
            <a:spAutoFit/>
          </a:bodyPr>
          <a:lstStyle/>
          <a:p>
            <a:r>
              <a:rPr lang="en-US" sz="2400" dirty="0"/>
              <a:t>A sketch of a TIR lens. The lens is made up of two groups of surfaces. The starting points of the side incident surface and the TIR surface are </a:t>
            </a:r>
            <a:r>
              <a:rPr lang="en-US" sz="3600" dirty="0">
                <a:latin typeface="Edwardian Script ITC" panose="030303020407070D0804" pitchFamily="66" charset="0"/>
                <a:cs typeface="GreekC_IV25" panose="00000400000000000000" pitchFamily="2" charset="0"/>
              </a:rPr>
              <a:t>n</a:t>
            </a:r>
            <a:r>
              <a:rPr lang="en-US" sz="2400" baseline="-25000" dirty="0"/>
              <a:t>0</a:t>
            </a:r>
            <a:r>
              <a:rPr lang="en-US" sz="3600" dirty="0">
                <a:latin typeface="Edwardian Script ITC" panose="030303020407070D0804" pitchFamily="66" charset="0"/>
              </a:rPr>
              <a:t>n</a:t>
            </a:r>
            <a:r>
              <a:rPr lang="en-US" sz="2400" baseline="-25000" dirty="0"/>
              <a:t>0</a:t>
            </a:r>
            <a:r>
              <a:rPr lang="en-US" sz="2400" dirty="0"/>
              <a:t> and </a:t>
            </a:r>
            <a:r>
              <a:rPr lang="en-US" sz="3600" dirty="0">
                <a:latin typeface="Edwardian Script ITC" panose="030303020407070D0804" pitchFamily="66" charset="0"/>
              </a:rPr>
              <a:t>w</a:t>
            </a:r>
            <a:r>
              <a:rPr lang="en-US" sz="2400" baseline="-25000" dirty="0"/>
              <a:t>0</a:t>
            </a:r>
            <a:r>
              <a:rPr lang="en-US" sz="4000" dirty="0">
                <a:latin typeface="Edwardian Script ITC" panose="030303020407070D0804" pitchFamily="66" charset="0"/>
              </a:rPr>
              <a:t>w</a:t>
            </a:r>
            <a:r>
              <a:rPr lang="en-US" sz="2400" baseline="-25000" dirty="0"/>
              <a:t>0</a:t>
            </a:r>
            <a:r>
              <a:rPr lang="en-US" sz="2400" dirty="0"/>
              <a:t>, respectively. The tilt angle of the side incident surface is </a:t>
            </a:r>
            <a:r>
              <a:rPr lang="en-US" sz="2400" dirty="0" smtClean="0"/>
              <a:t>α</a:t>
            </a:r>
            <a:r>
              <a:rPr lang="en-US" sz="2400" dirty="0"/>
              <a:t>, and the diameter of the exit pupil is </a:t>
            </a:r>
            <a:r>
              <a:rPr lang="en-US" sz="2400" dirty="0" err="1" smtClean="0"/>
              <a:t>Φ</a:t>
            </a:r>
            <a:r>
              <a:rPr lang="en-US" sz="2400" baseline="-25000" dirty="0" err="1" smtClean="0"/>
              <a:t>exit</a:t>
            </a:r>
            <a:r>
              <a:rPr lang="en-US" sz="2400" dirty="0" smtClean="0"/>
              <a:t>. </a:t>
            </a:r>
            <a:r>
              <a:rPr lang="en-US" sz="2400" dirty="0"/>
              <a:t>Rays emitted from different groups of surfaces are also plotted.</a:t>
            </a:r>
          </a:p>
        </p:txBody>
      </p:sp>
      <p:pic>
        <p:nvPicPr>
          <p:cNvPr id="9" name="Picture 8"/>
          <p:cNvPicPr>
            <a:picLocks noChangeAspect="1"/>
          </p:cNvPicPr>
          <p:nvPr/>
        </p:nvPicPr>
        <p:blipFill>
          <a:blip r:embed="rId3"/>
          <a:stretch>
            <a:fillRect/>
          </a:stretch>
        </p:blipFill>
        <p:spPr>
          <a:xfrm>
            <a:off x="7039741" y="4847561"/>
            <a:ext cx="4019048" cy="914286"/>
          </a:xfrm>
          <a:prstGeom prst="rect">
            <a:avLst/>
          </a:prstGeom>
        </p:spPr>
      </p:pic>
      <p:sp>
        <p:nvSpPr>
          <p:cNvPr id="10" name="TextBox 9"/>
          <p:cNvSpPr txBox="1"/>
          <p:nvPr/>
        </p:nvSpPr>
        <p:spPr>
          <a:xfrm>
            <a:off x="7504162" y="5761847"/>
            <a:ext cx="3558746" cy="369332"/>
          </a:xfrm>
          <a:prstGeom prst="rect">
            <a:avLst/>
          </a:prstGeom>
          <a:noFill/>
        </p:spPr>
        <p:txBody>
          <a:bodyPr wrap="square" rtlCol="0">
            <a:spAutoFit/>
          </a:bodyPr>
          <a:lstStyle/>
          <a:p>
            <a:r>
              <a:rPr lang="en-US" dirty="0" smtClean="0"/>
              <a:t>If only it were that simple!</a:t>
            </a:r>
            <a:endParaRPr lang="en-US" dirty="0"/>
          </a:p>
        </p:txBody>
      </p:sp>
    </p:spTree>
    <p:extLst>
      <p:ext uri="{BB962C8B-B14F-4D97-AF65-F5344CB8AC3E}">
        <p14:creationId xmlns:p14="http://schemas.microsoft.com/office/powerpoint/2010/main" val="144330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3762"/>
            <a:ext cx="9144000" cy="1322173"/>
          </a:xfrm>
        </p:spPr>
        <p:txBody>
          <a:bodyPr>
            <a:noAutofit/>
          </a:bodyPr>
          <a:lstStyle/>
          <a:p>
            <a:r>
              <a:rPr lang="en-US" sz="8000" b="1" dirty="0" smtClean="0"/>
              <a:t>Illumination</a:t>
            </a:r>
            <a:endParaRPr lang="en-US" sz="8000" b="1" dirty="0"/>
          </a:p>
        </p:txBody>
      </p:sp>
      <p:sp>
        <p:nvSpPr>
          <p:cNvPr id="3" name="Subtitle 2"/>
          <p:cNvSpPr>
            <a:spLocks noGrp="1"/>
          </p:cNvSpPr>
          <p:nvPr>
            <p:ph type="subTitle" idx="1"/>
          </p:nvPr>
        </p:nvSpPr>
        <p:spPr>
          <a:xfrm>
            <a:off x="1524000" y="3602038"/>
            <a:ext cx="9144000" cy="2403346"/>
          </a:xfrm>
        </p:spPr>
        <p:txBody>
          <a:bodyPr>
            <a:normAutofit fontScale="32500" lnSpcReduction="20000"/>
          </a:bodyPr>
          <a:lstStyle/>
          <a:p>
            <a:r>
              <a:rPr lang="en-US" sz="11100" dirty="0" smtClean="0"/>
              <a:t>Week Two</a:t>
            </a:r>
          </a:p>
          <a:p>
            <a:r>
              <a:rPr lang="en-US" sz="11100" dirty="0" smtClean="0"/>
              <a:t>Radiometry, Photometry &amp; Optical Concepts</a:t>
            </a:r>
          </a:p>
          <a:p>
            <a:endParaRPr lang="en-US" sz="4300" dirty="0" smtClean="0"/>
          </a:p>
          <a:p>
            <a:r>
              <a:rPr lang="en-US" sz="3000" dirty="0" smtClean="0"/>
              <a:t>A-</a:t>
            </a:r>
            <a:r>
              <a:rPr lang="en-US" sz="3000" dirty="0" err="1" smtClean="0"/>
              <a:t>dec</a:t>
            </a:r>
            <a:r>
              <a:rPr lang="en-US" sz="3000" dirty="0" smtClean="0"/>
              <a:t> education &amp; training </a:t>
            </a:r>
          </a:p>
          <a:p>
            <a:r>
              <a:rPr lang="en-US" sz="3000" dirty="0" smtClean="0"/>
              <a:t>Christopher Stone	August 12, 2020</a:t>
            </a:r>
            <a:endParaRPr lang="en-US" sz="3000" dirty="0"/>
          </a:p>
        </p:txBody>
      </p:sp>
      <p:pic>
        <p:nvPicPr>
          <p:cNvPr id="4" name="Picture 3"/>
          <p:cNvPicPr>
            <a:picLocks noChangeAspect="1"/>
          </p:cNvPicPr>
          <p:nvPr/>
        </p:nvPicPr>
        <p:blipFill>
          <a:blip r:embed="rId3"/>
          <a:stretch>
            <a:fillRect/>
          </a:stretch>
        </p:blipFill>
        <p:spPr>
          <a:xfrm>
            <a:off x="4086476" y="2255165"/>
            <a:ext cx="4019048" cy="914286"/>
          </a:xfrm>
          <a:prstGeom prst="rect">
            <a:avLst/>
          </a:prstGeom>
        </p:spPr>
      </p:pic>
    </p:spTree>
    <p:extLst>
      <p:ext uri="{BB962C8B-B14F-4D97-AF65-F5344CB8AC3E}">
        <p14:creationId xmlns:p14="http://schemas.microsoft.com/office/powerpoint/2010/main" val="180926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Diffuse reflection</a:t>
            </a:r>
            <a:r>
              <a:rPr lang="en-US" sz="2400" dirty="0"/>
              <a:t> is the </a:t>
            </a:r>
            <a:r>
              <a:rPr lang="en-US" sz="2400" dirty="0">
                <a:hlinkClick r:id="rId2" tooltip="Reflection (physics)"/>
              </a:rPr>
              <a:t>reflection</a:t>
            </a:r>
            <a:r>
              <a:rPr lang="en-US" sz="2400" dirty="0"/>
              <a:t> of </a:t>
            </a:r>
            <a:r>
              <a:rPr lang="en-US" sz="2400" dirty="0">
                <a:hlinkClick r:id="rId3" tooltip="Light"/>
              </a:rPr>
              <a:t>light</a:t>
            </a:r>
            <a:r>
              <a:rPr lang="en-US" sz="2400" dirty="0"/>
              <a:t> or other </a:t>
            </a:r>
            <a:r>
              <a:rPr lang="en-US" sz="2400" dirty="0">
                <a:hlinkClick r:id="rId4" tooltip="Radiation"/>
              </a:rPr>
              <a:t>waves or particles</a:t>
            </a:r>
            <a:r>
              <a:rPr lang="en-US" sz="2400" dirty="0"/>
              <a:t> from a surface such that a </a:t>
            </a:r>
            <a:r>
              <a:rPr lang="en-US" sz="2400" dirty="0">
                <a:hlinkClick r:id="rId5" tooltip="Ray (optics)"/>
              </a:rPr>
              <a:t>ray</a:t>
            </a:r>
            <a:r>
              <a:rPr lang="en-US" sz="2400" dirty="0"/>
              <a:t> incident on the surface is </a:t>
            </a:r>
            <a:r>
              <a:rPr lang="en-US" sz="2400" dirty="0">
                <a:hlinkClick r:id="rId6" tooltip="Scattering"/>
              </a:rPr>
              <a:t>scattered</a:t>
            </a:r>
            <a:r>
              <a:rPr lang="en-US" sz="2400" dirty="0"/>
              <a:t> at many </a:t>
            </a:r>
            <a:r>
              <a:rPr lang="en-US" sz="2400" dirty="0">
                <a:hlinkClick r:id="rId7" tooltip="Angle"/>
              </a:rPr>
              <a:t>angles</a:t>
            </a:r>
            <a:r>
              <a:rPr lang="en-US" sz="2400" dirty="0"/>
              <a:t> rather than at just one angle as in the case of </a:t>
            </a:r>
            <a:r>
              <a:rPr lang="en-US" sz="2400" u="sng" dirty="0">
                <a:hlinkClick r:id="rId8"/>
              </a:rPr>
              <a:t>specular reflection</a:t>
            </a:r>
            <a:r>
              <a:rPr lang="en-US" sz="2400" dirty="0"/>
              <a:t>. An </a:t>
            </a:r>
            <a:r>
              <a:rPr lang="en-US" sz="2400" i="1" dirty="0"/>
              <a:t>ideal</a:t>
            </a:r>
            <a:r>
              <a:rPr lang="en-US" sz="2400" dirty="0"/>
              <a:t> diffuse reflecting surface is said to exhibit </a:t>
            </a:r>
            <a:r>
              <a:rPr lang="en-US" sz="2400" dirty="0" err="1">
                <a:hlinkClick r:id="rId9" tooltip="Lambertian reflection"/>
              </a:rPr>
              <a:t>Lambertian</a:t>
            </a:r>
            <a:r>
              <a:rPr lang="en-US" sz="2400" dirty="0">
                <a:hlinkClick r:id="rId9" tooltip="Lambertian reflection"/>
              </a:rPr>
              <a:t> reflection</a:t>
            </a:r>
            <a:r>
              <a:rPr lang="en-US" sz="2400" dirty="0"/>
              <a:t>, meaning that there is equal </a:t>
            </a:r>
            <a:r>
              <a:rPr lang="en-US" sz="2400" dirty="0">
                <a:hlinkClick r:id="rId10" tooltip="Luminance"/>
              </a:rPr>
              <a:t>luminance</a:t>
            </a:r>
            <a:r>
              <a:rPr lang="en-US" sz="2400" dirty="0"/>
              <a:t> when viewed from all directions lying in the </a:t>
            </a:r>
            <a:r>
              <a:rPr lang="en-US" sz="2400" dirty="0">
                <a:hlinkClick r:id="rId11" tooltip="Half-space (geometry)"/>
              </a:rPr>
              <a:t>half-space</a:t>
            </a:r>
            <a:r>
              <a:rPr lang="en-US" sz="2400" dirty="0"/>
              <a:t> adjacent to the surface.</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20</a:t>
            </a:fld>
            <a:endParaRPr lang="en-US"/>
          </a:p>
        </p:txBody>
      </p:sp>
      <p:pic>
        <p:nvPicPr>
          <p:cNvPr id="2050" name="Picture 2" descr="https://upload.wikimedia.org/wikipedia/commons/b/bd/Lambert2.gif"/>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3189622" y="1825625"/>
            <a:ext cx="58127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3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843"/>
          </a:xfrm>
        </p:spPr>
        <p:txBody>
          <a:bodyPr>
            <a:normAutofit fontScale="90000"/>
          </a:bodyPr>
          <a:lstStyle/>
          <a:p>
            <a:r>
              <a:rPr lang="en-US" dirty="0" err="1" smtClean="0"/>
              <a:t>Lambertion</a:t>
            </a:r>
            <a:r>
              <a:rPr lang="en-US" dirty="0" smtClean="0"/>
              <a:t> Reflection (distribution)</a:t>
            </a:r>
            <a:endParaRPr lang="en-US" dirty="0"/>
          </a:p>
        </p:txBody>
      </p:sp>
      <p:pic>
        <p:nvPicPr>
          <p:cNvPr id="7" name="Content Placeholder 6"/>
          <p:cNvPicPr>
            <a:picLocks noGrp="1" noChangeAspect="1"/>
          </p:cNvPicPr>
          <p:nvPr>
            <p:ph idx="1"/>
          </p:nvPr>
        </p:nvPicPr>
        <p:blipFill>
          <a:blip r:embed="rId2"/>
          <a:stretch>
            <a:fillRect/>
          </a:stretch>
        </p:blipFill>
        <p:spPr>
          <a:xfrm>
            <a:off x="7569693" y="1495163"/>
            <a:ext cx="2871767" cy="2608471"/>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21</a:t>
            </a:fld>
            <a:endParaRPr lang="en-US"/>
          </a:p>
        </p:txBody>
      </p:sp>
      <p:pic>
        <p:nvPicPr>
          <p:cNvPr id="8" name="Picture 7"/>
          <p:cNvPicPr>
            <a:picLocks noChangeAspect="1"/>
          </p:cNvPicPr>
          <p:nvPr/>
        </p:nvPicPr>
        <p:blipFill>
          <a:blip r:embed="rId3"/>
          <a:stretch>
            <a:fillRect/>
          </a:stretch>
        </p:blipFill>
        <p:spPr>
          <a:xfrm>
            <a:off x="1262352" y="1037968"/>
            <a:ext cx="4638095" cy="3552381"/>
          </a:xfrm>
          <a:prstGeom prst="rect">
            <a:avLst/>
          </a:prstGeom>
        </p:spPr>
      </p:pic>
      <p:sp>
        <p:nvSpPr>
          <p:cNvPr id="9" name="TextBox 8"/>
          <p:cNvSpPr txBox="1"/>
          <p:nvPr/>
        </p:nvSpPr>
        <p:spPr>
          <a:xfrm>
            <a:off x="510746" y="4632042"/>
            <a:ext cx="11170508" cy="1815882"/>
          </a:xfrm>
          <a:prstGeom prst="rect">
            <a:avLst/>
          </a:prstGeom>
          <a:noFill/>
        </p:spPr>
        <p:txBody>
          <a:bodyPr wrap="square" rtlCol="0">
            <a:spAutoFit/>
          </a:bodyPr>
          <a:lstStyle/>
          <a:p>
            <a:r>
              <a:rPr lang="en-US" sz="2000" dirty="0"/>
              <a:t>In </a:t>
            </a:r>
            <a:r>
              <a:rPr lang="en-US" sz="2000" dirty="0">
                <a:hlinkClick r:id="rId4" tooltip="Optics"/>
              </a:rPr>
              <a:t>optics</a:t>
            </a:r>
            <a:r>
              <a:rPr lang="en-US" sz="2000" dirty="0"/>
              <a:t>, </a:t>
            </a:r>
            <a:r>
              <a:rPr lang="en-US" sz="2000" b="1" dirty="0"/>
              <a:t>Lambert's cosine law</a:t>
            </a:r>
            <a:r>
              <a:rPr lang="en-US" sz="2000" dirty="0"/>
              <a:t> says that the </a:t>
            </a:r>
            <a:r>
              <a:rPr lang="en-US" sz="2000" dirty="0">
                <a:hlinkClick r:id="rId5" tooltip="Radiant intensity"/>
              </a:rPr>
              <a:t>radiant intensity</a:t>
            </a:r>
            <a:r>
              <a:rPr lang="en-US" sz="2000" dirty="0"/>
              <a:t> or </a:t>
            </a:r>
            <a:r>
              <a:rPr lang="en-US" sz="2000" dirty="0">
                <a:hlinkClick r:id="rId6" tooltip="Luminous intensity"/>
              </a:rPr>
              <a:t>luminous intensity</a:t>
            </a:r>
            <a:r>
              <a:rPr lang="en-US" sz="2000" dirty="0"/>
              <a:t> observed from an ideal </a:t>
            </a:r>
            <a:r>
              <a:rPr lang="en-US" sz="2000" dirty="0">
                <a:hlinkClick r:id="rId7" tooltip="Diffuse reflection"/>
              </a:rPr>
              <a:t>diffusely reflecting</a:t>
            </a:r>
            <a:r>
              <a:rPr lang="en-US" sz="2000" dirty="0"/>
              <a:t> surface or ideal diffuse radiator is </a:t>
            </a:r>
            <a:r>
              <a:rPr lang="en-US" sz="2000" dirty="0">
                <a:hlinkClick r:id="rId8" tooltip="Directly proportional"/>
              </a:rPr>
              <a:t>directly proportional</a:t>
            </a:r>
            <a:r>
              <a:rPr lang="en-US" sz="2000" dirty="0"/>
              <a:t> to the </a:t>
            </a:r>
            <a:r>
              <a:rPr lang="en-US" sz="2000" dirty="0">
                <a:hlinkClick r:id="rId9" tooltip="Cosine"/>
              </a:rPr>
              <a:t>cosine</a:t>
            </a:r>
            <a:r>
              <a:rPr lang="en-US" sz="2000" dirty="0"/>
              <a:t> of the angle </a:t>
            </a:r>
            <a:r>
              <a:rPr lang="en-US" sz="2000" i="1" dirty="0"/>
              <a:t>θ</a:t>
            </a:r>
            <a:r>
              <a:rPr lang="en-US" sz="2000" dirty="0"/>
              <a:t> between the direction of the incident light and the </a:t>
            </a:r>
            <a:r>
              <a:rPr lang="en-US" sz="2000" dirty="0">
                <a:hlinkClick r:id="rId10" tooltip="Normal (geometry)"/>
              </a:rPr>
              <a:t>surface normal</a:t>
            </a:r>
            <a:r>
              <a:rPr lang="en-US" sz="2000" dirty="0"/>
              <a:t>.</a:t>
            </a:r>
            <a:r>
              <a:rPr lang="en-US" sz="2000" baseline="30000" dirty="0">
                <a:hlinkClick r:id="rId11"/>
              </a:rPr>
              <a:t>[1]</a:t>
            </a:r>
            <a:r>
              <a:rPr lang="en-US" sz="2000" baseline="30000" dirty="0">
                <a:hlinkClick r:id="rId12"/>
              </a:rPr>
              <a:t>[2]</a:t>
            </a:r>
            <a:r>
              <a:rPr lang="en-US" sz="2000" dirty="0"/>
              <a:t> The law is also known as the </a:t>
            </a:r>
            <a:r>
              <a:rPr lang="en-US" sz="2000" b="1" dirty="0"/>
              <a:t>cosine emission law</a:t>
            </a:r>
            <a:r>
              <a:rPr lang="en-US" sz="2000" baseline="30000" dirty="0">
                <a:hlinkClick r:id="rId13"/>
              </a:rPr>
              <a:t>[3]</a:t>
            </a:r>
            <a:r>
              <a:rPr lang="en-US" sz="2000" dirty="0"/>
              <a:t> or </a:t>
            </a:r>
            <a:r>
              <a:rPr lang="en-US" sz="2000" b="1" dirty="0"/>
              <a:t>Lambert's emission law</a:t>
            </a:r>
            <a:r>
              <a:rPr lang="en-US" sz="2000" dirty="0"/>
              <a:t>. It is named after </a:t>
            </a:r>
            <a:r>
              <a:rPr lang="en-US" sz="2000" dirty="0">
                <a:hlinkClick r:id="rId14" tooltip="Johann Heinrich Lambert"/>
              </a:rPr>
              <a:t>Johann Heinrich Lambert</a:t>
            </a:r>
            <a:r>
              <a:rPr lang="en-US" sz="2000" dirty="0"/>
              <a:t>, from his </a:t>
            </a:r>
            <a:r>
              <a:rPr lang="en-US" sz="2000" i="1" dirty="0" err="1">
                <a:hlinkClick r:id="rId15" tooltip="Photometria"/>
              </a:rPr>
              <a:t>Photometria</a:t>
            </a:r>
            <a:r>
              <a:rPr lang="en-US" sz="2000" dirty="0"/>
              <a:t>, published in 1760.</a:t>
            </a:r>
            <a:r>
              <a:rPr lang="en-US" sz="2000" baseline="30000" dirty="0">
                <a:hlinkClick r:id="rId16"/>
              </a:rPr>
              <a:t>[4</a:t>
            </a:r>
            <a:r>
              <a:rPr lang="en-US" sz="2000" baseline="30000" dirty="0" smtClean="0">
                <a:hlinkClick r:id="rId16"/>
              </a:rPr>
              <a:t>]</a:t>
            </a:r>
            <a:endParaRPr lang="en-US" sz="2000" baseline="30000" dirty="0" smtClean="0"/>
          </a:p>
          <a:p>
            <a:r>
              <a:rPr lang="en-US" sz="1200" dirty="0">
                <a:hlinkClick r:id="rId17"/>
              </a:rPr>
              <a:t>https://en.wikipedia.org/wiki/Lambert%27s_cosine_law</a:t>
            </a:r>
            <a:endParaRPr lang="en-US" sz="1200" dirty="0"/>
          </a:p>
        </p:txBody>
      </p:sp>
    </p:spTree>
    <p:extLst>
      <p:ext uri="{BB962C8B-B14F-4D97-AF65-F5344CB8AC3E}">
        <p14:creationId xmlns:p14="http://schemas.microsoft.com/office/powerpoint/2010/main" val="162379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Nichia NCSW119BT-V1 LED</a:t>
            </a:r>
            <a:endParaRPr lang="en-US" dirty="0"/>
          </a:p>
        </p:txBody>
      </p:sp>
      <p:pic>
        <p:nvPicPr>
          <p:cNvPr id="7" name="Content Placeholder 6"/>
          <p:cNvPicPr>
            <a:picLocks noGrp="1" noChangeAspect="1"/>
          </p:cNvPicPr>
          <p:nvPr>
            <p:ph idx="1"/>
          </p:nvPr>
        </p:nvPicPr>
        <p:blipFill>
          <a:blip r:embed="rId2"/>
          <a:stretch>
            <a:fillRect/>
          </a:stretch>
        </p:blipFill>
        <p:spPr>
          <a:xfrm>
            <a:off x="2197574" y="1825625"/>
            <a:ext cx="7796852" cy="4351338"/>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22</a:t>
            </a:fld>
            <a:endParaRPr lang="en-US"/>
          </a:p>
        </p:txBody>
      </p:sp>
    </p:spTree>
    <p:extLst>
      <p:ext uri="{BB962C8B-B14F-4D97-AF65-F5344CB8AC3E}">
        <p14:creationId xmlns:p14="http://schemas.microsoft.com/office/powerpoint/2010/main" val="286746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3989"/>
          </a:xfrm>
        </p:spPr>
        <p:txBody>
          <a:bodyPr>
            <a:normAutofit fontScale="90000"/>
          </a:bodyPr>
          <a:lstStyle/>
          <a:p>
            <a:r>
              <a:rPr lang="en-US" dirty="0" smtClean="0"/>
              <a:t>Fun Facts…</a:t>
            </a:r>
            <a:endParaRPr lang="en-US" dirty="0"/>
          </a:p>
        </p:txBody>
      </p:sp>
      <p:sp>
        <p:nvSpPr>
          <p:cNvPr id="3" name="Content Placeholder 2"/>
          <p:cNvSpPr>
            <a:spLocks noGrp="1"/>
          </p:cNvSpPr>
          <p:nvPr>
            <p:ph idx="1"/>
          </p:nvPr>
        </p:nvSpPr>
        <p:spPr>
          <a:xfrm>
            <a:off x="838200" y="939114"/>
            <a:ext cx="10515600" cy="5041556"/>
          </a:xfrm>
        </p:spPr>
        <p:txBody>
          <a:bodyPr>
            <a:normAutofit fontScale="77500" lnSpcReduction="20000"/>
          </a:bodyPr>
          <a:lstStyle/>
          <a:p>
            <a:r>
              <a:rPr lang="en-US" b="1" dirty="0"/>
              <a:t>Brainpower</a:t>
            </a:r>
            <a:r>
              <a:rPr lang="en-US" dirty="0"/>
              <a:t/>
            </a:r>
            <a:br>
              <a:rPr lang="en-US" dirty="0"/>
            </a:br>
            <a:r>
              <a:rPr lang="en-US" dirty="0"/>
              <a:t>Although the average adult human brain weighs about 1.4 kilograms, only 2 percent of total body weight, it </a:t>
            </a:r>
            <a:r>
              <a:rPr lang="en-US" dirty="0">
                <a:hlinkClick r:id="rId2"/>
              </a:rPr>
              <a:t>demands 20 percent</a:t>
            </a:r>
            <a:r>
              <a:rPr lang="en-US" dirty="0"/>
              <a:t> of our resting metabolic rate (RMR)—the total amount of energy our bodies expend in one very lazy day of no activity. </a:t>
            </a:r>
            <a:r>
              <a:rPr lang="en-US" dirty="0">
                <a:hlinkClick r:id="rId3"/>
              </a:rPr>
              <a:t>RMR varies from person to person</a:t>
            </a:r>
            <a:r>
              <a:rPr lang="en-US" dirty="0"/>
              <a:t> depending on age, gender, size and health. If we assume an average resting metabolic rate of 1,300 calories, then the brain consumes 260 of those calories just to keep things in order. That's 10.8 calories every hour or 0.18 calories each minute. (For comparison's sake, see </a:t>
            </a:r>
            <a:r>
              <a:rPr lang="en-US" dirty="0">
                <a:hlinkClick r:id="rId4"/>
              </a:rPr>
              <a:t>Harvard's table of calories burned during different activities</a:t>
            </a:r>
            <a:r>
              <a:rPr lang="en-US" dirty="0"/>
              <a:t>). With a little math, we can convert that number into a measure of power:</a:t>
            </a:r>
            <a:br>
              <a:rPr lang="en-US" dirty="0"/>
            </a:br>
            <a:r>
              <a:rPr lang="en-US" dirty="0"/>
              <a:t/>
            </a:r>
            <a:br>
              <a:rPr lang="en-US" dirty="0"/>
            </a:br>
            <a:r>
              <a:rPr lang="en-US" dirty="0"/>
              <a:t>—Resting metabolic rate: 1300 kilocalories, or kcal, the kind used in nutrition</a:t>
            </a:r>
            <a:br>
              <a:rPr lang="en-US" dirty="0"/>
            </a:br>
            <a:r>
              <a:rPr lang="en-US" dirty="0"/>
              <a:t>—1,300 kcal over 24 hours = 54.16 kcal per hour = 15.04 gram calories per second</a:t>
            </a:r>
            <a:br>
              <a:rPr lang="en-US" dirty="0"/>
            </a:br>
            <a:r>
              <a:rPr lang="en-US" dirty="0"/>
              <a:t>—15.04 gram calories/sec = 62.93 joules/sec = about 63 watts</a:t>
            </a:r>
            <a:br>
              <a:rPr lang="en-US" dirty="0"/>
            </a:br>
            <a:r>
              <a:rPr lang="en-US" dirty="0"/>
              <a:t>—20 percent of 63 watts = 12.6 watts</a:t>
            </a:r>
            <a:br>
              <a:rPr lang="en-US" dirty="0"/>
            </a:br>
            <a:r>
              <a:rPr lang="en-US" dirty="0"/>
              <a:t/>
            </a:r>
            <a:br>
              <a:rPr lang="en-US" dirty="0"/>
            </a:br>
            <a:r>
              <a:rPr lang="en-US" dirty="0">
                <a:solidFill>
                  <a:srgbClr val="FF0000"/>
                </a:solidFill>
              </a:rPr>
              <a:t>So a typical adult human brain runs on around 12 watts</a:t>
            </a:r>
            <a:r>
              <a:rPr lang="en-US" dirty="0"/>
              <a:t>—a fifth of the power required by a standard 60 watt lightbulb. Compared with most other organs, the brain is greedy; pitted against man-made electronics, it is astoundingly efficient. IBM's Watson, the supercomputer that defeated </a:t>
            </a:r>
            <a:r>
              <a:rPr lang="en-US" i="1" dirty="0"/>
              <a:t>Jeopardy!</a:t>
            </a:r>
            <a:r>
              <a:rPr lang="en-US" dirty="0"/>
              <a:t> champions, depends on ninety IBM Power 750 servers, each of which </a:t>
            </a:r>
            <a:r>
              <a:rPr lang="en-US" dirty="0">
                <a:hlinkClick r:id="rId5"/>
              </a:rPr>
              <a:t>requires around one thousand watts</a:t>
            </a:r>
            <a:r>
              <a:rPr lang="en-US" dirty="0"/>
              <a:t>.</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23</a:t>
            </a:fld>
            <a:endParaRPr lang="en-US"/>
          </a:p>
        </p:txBody>
      </p:sp>
      <p:sp>
        <p:nvSpPr>
          <p:cNvPr id="7" name="TextBox 6"/>
          <p:cNvSpPr txBox="1"/>
          <p:nvPr/>
        </p:nvSpPr>
        <p:spPr>
          <a:xfrm>
            <a:off x="4794422" y="5980670"/>
            <a:ext cx="7016578" cy="369332"/>
          </a:xfrm>
          <a:prstGeom prst="rect">
            <a:avLst/>
          </a:prstGeom>
          <a:noFill/>
        </p:spPr>
        <p:txBody>
          <a:bodyPr wrap="square" rtlCol="0">
            <a:spAutoFit/>
          </a:bodyPr>
          <a:lstStyle/>
          <a:p>
            <a:r>
              <a:rPr lang="en-US">
                <a:hlinkClick r:id="rId6"/>
              </a:rPr>
              <a:t>https://www.scientificamerican.com/article/thinking-hard-calories/</a:t>
            </a:r>
            <a:endParaRPr lang="en-US" dirty="0"/>
          </a:p>
        </p:txBody>
      </p:sp>
    </p:spTree>
    <p:extLst>
      <p:ext uri="{BB962C8B-B14F-4D97-AF65-F5344CB8AC3E}">
        <p14:creationId xmlns:p14="http://schemas.microsoft.com/office/powerpoint/2010/main" val="313055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561"/>
          </a:xfrm>
        </p:spPr>
        <p:txBody>
          <a:bodyPr>
            <a:normAutofit fontScale="90000"/>
          </a:bodyPr>
          <a:lstStyle/>
          <a:p>
            <a:r>
              <a:rPr lang="en-US" dirty="0" smtClean="0"/>
              <a:t>Refraction</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24</a:t>
            </a:fld>
            <a:endParaRPr lang="en-US"/>
          </a:p>
        </p:txBody>
      </p:sp>
      <p:pic>
        <p:nvPicPr>
          <p:cNvPr id="3074" name="Picture 2" descr="https://upload.wikimedia.org/wikipedia/commons/thumb/d/d1/Snells_law.svg/1280px-Snells_law.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4751" y="1368425"/>
            <a:ext cx="4222018" cy="23386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8/85/Refraction_pho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688" y="1390315"/>
            <a:ext cx="3485751" cy="2316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8708" y="3843636"/>
            <a:ext cx="10775092" cy="2031325"/>
          </a:xfrm>
          <a:prstGeom prst="rect">
            <a:avLst/>
          </a:prstGeom>
          <a:noFill/>
        </p:spPr>
        <p:txBody>
          <a:bodyPr wrap="square" rtlCol="0">
            <a:spAutoFit/>
          </a:bodyPr>
          <a:lstStyle/>
          <a:p>
            <a:r>
              <a:rPr lang="en-US" dirty="0"/>
              <a:t>For light, refraction follows </a:t>
            </a:r>
            <a:r>
              <a:rPr lang="en-US" dirty="0">
                <a:hlinkClick r:id="rId4" tooltip="Snell's law"/>
              </a:rPr>
              <a:t>Snell's law</a:t>
            </a:r>
            <a:r>
              <a:rPr lang="en-US" dirty="0"/>
              <a:t>, which states that, for a given pair of media, the ratio of the sines of the </a:t>
            </a:r>
            <a:r>
              <a:rPr lang="en-US" dirty="0">
                <a:hlinkClick r:id="rId5" tooltip="Angle of incidence (optics)"/>
              </a:rPr>
              <a:t>angle of incidence</a:t>
            </a:r>
            <a:r>
              <a:rPr lang="en-US" dirty="0"/>
              <a:t> </a:t>
            </a:r>
            <a:r>
              <a:rPr lang="en-US" i="1" dirty="0"/>
              <a:t>θ</a:t>
            </a:r>
            <a:r>
              <a:rPr lang="en-US" i="1" baseline="-25000" dirty="0"/>
              <a:t>1</a:t>
            </a:r>
            <a:r>
              <a:rPr lang="en-US" dirty="0"/>
              <a:t> and </a:t>
            </a:r>
            <a:r>
              <a:rPr lang="en-US" dirty="0">
                <a:hlinkClick r:id="rId6" tooltip="Angle of refraction"/>
              </a:rPr>
              <a:t>angle of refraction</a:t>
            </a:r>
            <a:r>
              <a:rPr lang="en-US" dirty="0"/>
              <a:t> </a:t>
            </a:r>
            <a:r>
              <a:rPr lang="en-US" i="1" dirty="0"/>
              <a:t>θ</a:t>
            </a:r>
            <a:r>
              <a:rPr lang="en-US" i="1" baseline="-25000" dirty="0"/>
              <a:t>2</a:t>
            </a:r>
            <a:r>
              <a:rPr lang="en-US" dirty="0"/>
              <a:t> is equal to the ratio of </a:t>
            </a:r>
            <a:r>
              <a:rPr lang="en-US" dirty="0">
                <a:hlinkClick r:id="rId7" tooltip="Phase velocities"/>
              </a:rPr>
              <a:t>phase velocities</a:t>
            </a:r>
            <a:r>
              <a:rPr lang="en-US" dirty="0"/>
              <a:t> (</a:t>
            </a:r>
            <a:r>
              <a:rPr lang="en-US" i="1" dirty="0"/>
              <a:t>v</a:t>
            </a:r>
            <a:r>
              <a:rPr lang="en-US" baseline="-25000" dirty="0"/>
              <a:t>1</a:t>
            </a:r>
            <a:r>
              <a:rPr lang="en-US" dirty="0"/>
              <a:t> / </a:t>
            </a:r>
            <a:r>
              <a:rPr lang="en-US" i="1" dirty="0"/>
              <a:t>v</a:t>
            </a:r>
            <a:r>
              <a:rPr lang="en-US" baseline="-25000" dirty="0"/>
              <a:t>2</a:t>
            </a:r>
            <a:r>
              <a:rPr lang="en-US" dirty="0"/>
              <a:t>) in the two media, or equivalently, to the </a:t>
            </a:r>
            <a:r>
              <a:rPr lang="en-US" dirty="0">
                <a:hlinkClick r:id="rId8" tooltip="Refractive index"/>
              </a:rPr>
              <a:t>indices of refraction</a:t>
            </a:r>
            <a:r>
              <a:rPr lang="en-US" dirty="0"/>
              <a:t> (</a:t>
            </a:r>
            <a:r>
              <a:rPr lang="en-US" i="1" dirty="0"/>
              <a:t>n</a:t>
            </a:r>
            <a:r>
              <a:rPr lang="en-US" baseline="-25000" dirty="0"/>
              <a:t>2</a:t>
            </a:r>
            <a:r>
              <a:rPr lang="en-US" dirty="0"/>
              <a:t> / </a:t>
            </a:r>
            <a:r>
              <a:rPr lang="en-US" i="1" dirty="0"/>
              <a:t>n</a:t>
            </a:r>
            <a:r>
              <a:rPr lang="en-US" baseline="-25000" dirty="0"/>
              <a:t>1</a:t>
            </a:r>
            <a:r>
              <a:rPr lang="en-US" dirty="0"/>
              <a:t>) of the two </a:t>
            </a:r>
            <a:r>
              <a:rPr lang="en-US" dirty="0" smtClean="0"/>
              <a:t>media.</a:t>
            </a:r>
          </a:p>
          <a:p>
            <a:endParaRPr lang="en-US" dirty="0"/>
          </a:p>
          <a:p>
            <a:r>
              <a:rPr lang="en-US" dirty="0"/>
              <a:t>Optical </a:t>
            </a:r>
            <a:r>
              <a:rPr lang="en-US" dirty="0">
                <a:hlinkClick r:id="rId9" tooltip="Prism"/>
              </a:rPr>
              <a:t>prisms</a:t>
            </a:r>
            <a:r>
              <a:rPr lang="en-US" dirty="0"/>
              <a:t> and </a:t>
            </a:r>
            <a:r>
              <a:rPr lang="en-US" dirty="0">
                <a:hlinkClick r:id="rId10" tooltip="Lens (optics)"/>
              </a:rPr>
              <a:t>lenses</a:t>
            </a:r>
            <a:r>
              <a:rPr lang="en-US" dirty="0"/>
              <a:t> use refraction to redirect light, as does the </a:t>
            </a:r>
            <a:r>
              <a:rPr lang="en-US" dirty="0">
                <a:hlinkClick r:id="rId11" tooltip="Human eye"/>
              </a:rPr>
              <a:t>human eye</a:t>
            </a:r>
            <a:r>
              <a:rPr lang="en-US" dirty="0"/>
              <a:t>. The refractive index of materials varies with the </a:t>
            </a:r>
            <a:r>
              <a:rPr lang="en-US" u="sng" dirty="0">
                <a:hlinkClick r:id="rId12"/>
              </a:rPr>
              <a:t>wavelength</a:t>
            </a:r>
            <a:r>
              <a:rPr lang="en-US" dirty="0"/>
              <a:t> of light,</a:t>
            </a:r>
            <a:r>
              <a:rPr lang="en-US" baseline="30000" dirty="0">
                <a:hlinkClick r:id="rId13"/>
              </a:rPr>
              <a:t>[3]</a:t>
            </a:r>
            <a:r>
              <a:rPr lang="en-US" dirty="0"/>
              <a:t> and thus the angle of the refraction also varies correspondingly. This is called </a:t>
            </a:r>
            <a:r>
              <a:rPr lang="en-US" dirty="0">
                <a:hlinkClick r:id="rId14" tooltip="Dispersion (optics)"/>
              </a:rPr>
              <a:t>dispersion</a:t>
            </a:r>
            <a:r>
              <a:rPr lang="en-US" dirty="0"/>
              <a:t> and causes </a:t>
            </a:r>
            <a:r>
              <a:rPr lang="en-US" dirty="0">
                <a:hlinkClick r:id="rId15" tooltip="Prism (optics)"/>
              </a:rPr>
              <a:t>prisms</a:t>
            </a:r>
            <a:r>
              <a:rPr lang="en-US" dirty="0"/>
              <a:t> and </a:t>
            </a:r>
            <a:r>
              <a:rPr lang="en-US" dirty="0">
                <a:hlinkClick r:id="rId16" tooltip="Rainbow"/>
              </a:rPr>
              <a:t>rainbows</a:t>
            </a:r>
            <a:r>
              <a:rPr lang="en-US" dirty="0"/>
              <a:t> to divide white light into its constituent spectral </a:t>
            </a:r>
            <a:r>
              <a:rPr lang="en-US" dirty="0">
                <a:hlinkClick r:id="rId17" tooltip="Color"/>
              </a:rPr>
              <a:t>colors</a:t>
            </a:r>
            <a:r>
              <a:rPr lang="en-US" dirty="0"/>
              <a:t>.</a:t>
            </a:r>
          </a:p>
        </p:txBody>
      </p:sp>
    </p:spTree>
    <p:extLst>
      <p:ext uri="{BB962C8B-B14F-4D97-AF65-F5344CB8AC3E}">
        <p14:creationId xmlns:p14="http://schemas.microsoft.com/office/powerpoint/2010/main" val="19548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For light, the </a:t>
            </a:r>
            <a:r>
              <a:rPr lang="en-US" sz="2400" dirty="0">
                <a:latin typeface="+mn-lt"/>
                <a:hlinkClick r:id="rId2" tooltip="Refractive index"/>
              </a:rPr>
              <a:t>refractive</a:t>
            </a:r>
            <a:r>
              <a:rPr lang="en-US" sz="2400" dirty="0">
                <a:hlinkClick r:id="rId2" tooltip="Refractive index"/>
              </a:rPr>
              <a:t> index</a:t>
            </a:r>
            <a:r>
              <a:rPr lang="en-US" sz="2400" dirty="0"/>
              <a:t> </a:t>
            </a:r>
            <a:r>
              <a:rPr lang="en-US" sz="2400" i="1" dirty="0"/>
              <a:t>n</a:t>
            </a:r>
            <a:r>
              <a:rPr lang="en-US" sz="2400" dirty="0"/>
              <a:t> of a material is more often used than the wave phase speed </a:t>
            </a:r>
            <a:r>
              <a:rPr lang="en-US" sz="2400" i="1" dirty="0"/>
              <a:t>v</a:t>
            </a:r>
            <a:r>
              <a:rPr lang="en-US" sz="2400" dirty="0"/>
              <a:t> in the material. They are, however, directly related through the </a:t>
            </a:r>
            <a:r>
              <a:rPr lang="en-US" sz="2400" dirty="0">
                <a:hlinkClick r:id="rId3" tooltip="Speed of light"/>
              </a:rPr>
              <a:t>speed of light</a:t>
            </a:r>
            <a:r>
              <a:rPr lang="en-US" sz="2400" dirty="0"/>
              <a:t> in vacuum </a:t>
            </a:r>
            <a:r>
              <a:rPr lang="en-US" sz="2400" i="1" dirty="0"/>
              <a:t>c</a:t>
            </a:r>
            <a:r>
              <a:rPr lang="en-US" sz="2400" dirty="0"/>
              <a:t> as</a:t>
            </a:r>
          </a:p>
        </p:txBody>
      </p:sp>
      <p:pic>
        <p:nvPicPr>
          <p:cNvPr id="10" name="Content Placeholder 9"/>
          <p:cNvPicPr>
            <a:picLocks noGrp="1" noChangeAspect="1"/>
          </p:cNvPicPr>
          <p:nvPr>
            <p:ph idx="1"/>
          </p:nvPr>
        </p:nvPicPr>
        <p:blipFill>
          <a:blip r:embed="rId4"/>
          <a:stretch>
            <a:fillRect/>
          </a:stretch>
        </p:blipFill>
        <p:spPr>
          <a:xfrm>
            <a:off x="838200" y="1522786"/>
            <a:ext cx="1299519" cy="860493"/>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25</a:t>
            </a:fld>
            <a:endParaRPr lang="en-US"/>
          </a:p>
        </p:txBody>
      </p:sp>
      <p:sp>
        <p:nvSpPr>
          <p:cNvPr id="11" name="TextBox 10"/>
          <p:cNvSpPr txBox="1"/>
          <p:nvPr/>
        </p:nvSpPr>
        <p:spPr>
          <a:xfrm>
            <a:off x="838200" y="2338969"/>
            <a:ext cx="10577384" cy="461665"/>
          </a:xfrm>
          <a:prstGeom prst="rect">
            <a:avLst/>
          </a:prstGeom>
          <a:noFill/>
        </p:spPr>
        <p:txBody>
          <a:bodyPr wrap="square" rtlCol="0">
            <a:spAutoFit/>
          </a:bodyPr>
          <a:lstStyle/>
          <a:p>
            <a:r>
              <a:rPr lang="en-US" sz="2400" dirty="0">
                <a:latin typeface="+mj-lt"/>
              </a:rPr>
              <a:t>In </a:t>
            </a:r>
            <a:r>
              <a:rPr lang="en-US" sz="2400" dirty="0">
                <a:latin typeface="+mj-lt"/>
                <a:hlinkClick r:id="rId5" tooltip="Optics"/>
              </a:rPr>
              <a:t>optics</a:t>
            </a:r>
            <a:r>
              <a:rPr lang="en-US" sz="2400" dirty="0">
                <a:latin typeface="+mj-lt"/>
              </a:rPr>
              <a:t>, therefore, the law of refraction is typically written as</a:t>
            </a:r>
          </a:p>
        </p:txBody>
      </p:sp>
      <p:pic>
        <p:nvPicPr>
          <p:cNvPr id="13" name="Picture 12"/>
          <p:cNvPicPr>
            <a:picLocks noChangeAspect="1"/>
          </p:cNvPicPr>
          <p:nvPr/>
        </p:nvPicPr>
        <p:blipFill>
          <a:blip r:embed="rId6"/>
          <a:stretch>
            <a:fillRect/>
          </a:stretch>
        </p:blipFill>
        <p:spPr>
          <a:xfrm>
            <a:off x="1087464" y="2936267"/>
            <a:ext cx="2244672" cy="490558"/>
          </a:xfrm>
          <a:prstGeom prst="rect">
            <a:avLst/>
          </a:prstGeom>
        </p:spPr>
      </p:pic>
      <p:pic>
        <p:nvPicPr>
          <p:cNvPr id="4102" name="Picture 6" descr="https://upload.wikimedia.org/wikipedia/commons/thumb/c/cc/Pencil_in_a_bowl_of_water.svg/1280px-Pencil_in_a_bowl_of_water.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2012" y="3835177"/>
            <a:ext cx="2824880" cy="18472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696890" y="4209638"/>
            <a:ext cx="2418750" cy="1477328"/>
          </a:xfrm>
          <a:prstGeom prst="rect">
            <a:avLst/>
          </a:prstGeom>
          <a:noFill/>
        </p:spPr>
        <p:txBody>
          <a:bodyPr wrap="square" rtlCol="0">
            <a:spAutoFit/>
          </a:bodyPr>
          <a:lstStyle/>
          <a:p>
            <a:r>
              <a:rPr lang="en-US" dirty="0" smtClean="0"/>
              <a:t>The bent pencil in water phenomena: Water has an index of refraction of n=1.33 and air n~1 </a:t>
            </a:r>
            <a:endParaRPr lang="en-US" dirty="0"/>
          </a:p>
        </p:txBody>
      </p:sp>
    </p:spTree>
    <p:extLst>
      <p:ext uri="{BB962C8B-B14F-4D97-AF65-F5344CB8AC3E}">
        <p14:creationId xmlns:p14="http://schemas.microsoft.com/office/powerpoint/2010/main" val="86126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9340"/>
          </a:xfrm>
        </p:spPr>
        <p:txBody>
          <a:bodyPr>
            <a:normAutofit/>
          </a:bodyPr>
          <a:lstStyle/>
          <a:p>
            <a:r>
              <a:rPr lang="en-US" dirty="0" smtClean="0"/>
              <a:t>Refractive Index </a:t>
            </a:r>
            <a:r>
              <a:rPr lang="en-US" b="1" dirty="0" smtClean="0"/>
              <a:t>η</a:t>
            </a:r>
            <a:r>
              <a:rPr lang="en-US" dirty="0" smtClean="0"/>
              <a:t> </a:t>
            </a:r>
            <a:r>
              <a:rPr lang="en-US" sz="3100" dirty="0" smtClean="0"/>
              <a:t>(also referred to as Index of Refraction)</a:t>
            </a:r>
            <a:endParaRPr lang="en-US" dirty="0"/>
          </a:p>
        </p:txBody>
      </p:sp>
      <p:sp>
        <p:nvSpPr>
          <p:cNvPr id="3" name="Content Placeholder 2"/>
          <p:cNvSpPr>
            <a:spLocks noGrp="1"/>
          </p:cNvSpPr>
          <p:nvPr>
            <p:ph idx="1"/>
          </p:nvPr>
        </p:nvSpPr>
        <p:spPr>
          <a:xfrm>
            <a:off x="838200" y="1825625"/>
            <a:ext cx="10515600" cy="1523056"/>
          </a:xfrm>
        </p:spPr>
        <p:txBody>
          <a:bodyPr>
            <a:normAutofit lnSpcReduction="10000"/>
          </a:bodyPr>
          <a:lstStyle/>
          <a:p>
            <a:pPr marL="0" indent="0">
              <a:buNone/>
            </a:pPr>
            <a:r>
              <a:rPr lang="en-US" dirty="0" smtClean="0"/>
              <a:t>The Refractive Index of any </a:t>
            </a:r>
            <a:r>
              <a:rPr lang="en-US" dirty="0" err="1" smtClean="0"/>
              <a:t>tranmissive</a:t>
            </a:r>
            <a:r>
              <a:rPr lang="en-US" dirty="0" smtClean="0"/>
              <a:t> material varies with wavelength.  Most optical materials refer to η @ 555nm.  As white light is made up of many wavelengths each will refract at a different angle in a given material.</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26</a:t>
            </a:fld>
            <a:endParaRPr lang="en-US"/>
          </a:p>
        </p:txBody>
      </p:sp>
      <p:sp>
        <p:nvSpPr>
          <p:cNvPr id="7" name="TextBox 6"/>
          <p:cNvSpPr txBox="1"/>
          <p:nvPr/>
        </p:nvSpPr>
        <p:spPr>
          <a:xfrm>
            <a:off x="2726724" y="3559854"/>
            <a:ext cx="5426676" cy="3200876"/>
          </a:xfrm>
          <a:prstGeom prst="rect">
            <a:avLst/>
          </a:prstGeom>
          <a:noFill/>
        </p:spPr>
        <p:txBody>
          <a:bodyPr wrap="square" rtlCol="0">
            <a:spAutoFit/>
          </a:bodyPr>
          <a:lstStyle/>
          <a:p>
            <a:pPr algn="ctr"/>
            <a:r>
              <a:rPr lang="en-US" sz="2400" dirty="0" smtClean="0"/>
              <a:t>Some common values for η</a:t>
            </a:r>
          </a:p>
          <a:p>
            <a:r>
              <a:rPr lang="en-US" sz="2000" dirty="0" smtClean="0"/>
              <a:t>Vacuum: 1.000</a:t>
            </a:r>
          </a:p>
          <a:p>
            <a:r>
              <a:rPr lang="en-US" sz="2000" dirty="0" smtClean="0"/>
              <a:t>Air @STP:  1.000277</a:t>
            </a:r>
          </a:p>
          <a:p>
            <a:r>
              <a:rPr lang="en-US" sz="2000" dirty="0"/>
              <a:t>Poly(methyl methacrylate) (</a:t>
            </a:r>
            <a:r>
              <a:rPr lang="en-US" sz="2000" dirty="0" smtClean="0"/>
              <a:t>PMMA: 1.4893–1.4899</a:t>
            </a:r>
          </a:p>
          <a:p>
            <a:r>
              <a:rPr lang="en-US" sz="2000" dirty="0" smtClean="0"/>
              <a:t>Polycarbonate: 1.586</a:t>
            </a:r>
          </a:p>
          <a:p>
            <a:r>
              <a:rPr lang="en-US" sz="2000" dirty="0" smtClean="0"/>
              <a:t>Cornea: 1.376</a:t>
            </a:r>
          </a:p>
          <a:p>
            <a:r>
              <a:rPr lang="en-US" sz="2000" dirty="0" smtClean="0"/>
              <a:t>ZEONEX: 1.53</a:t>
            </a:r>
          </a:p>
          <a:p>
            <a:r>
              <a:rPr lang="en-US" sz="2000" dirty="0" smtClean="0"/>
              <a:t>Borosilicate glass: 1.51 – 1.54</a:t>
            </a:r>
          </a:p>
          <a:p>
            <a:endParaRPr lang="en-US" dirty="0"/>
          </a:p>
        </p:txBody>
      </p:sp>
    </p:spTree>
    <p:extLst>
      <p:ext uri="{BB962C8B-B14F-4D97-AF65-F5344CB8AC3E}">
        <p14:creationId xmlns:p14="http://schemas.microsoft.com/office/powerpoint/2010/main" val="364432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6345"/>
          </a:xfrm>
        </p:spPr>
        <p:txBody>
          <a:bodyPr>
            <a:normAutofit fontScale="90000"/>
          </a:bodyPr>
          <a:lstStyle/>
          <a:p>
            <a:r>
              <a:rPr lang="en-US" dirty="0" smtClean="0"/>
              <a:t>Transmission</a:t>
            </a:r>
            <a:endParaRPr lang="en-US" dirty="0"/>
          </a:p>
        </p:txBody>
      </p:sp>
      <p:sp>
        <p:nvSpPr>
          <p:cNvPr id="3" name="Content Placeholder 2"/>
          <p:cNvSpPr>
            <a:spLocks noGrp="1"/>
          </p:cNvSpPr>
          <p:nvPr>
            <p:ph idx="1"/>
          </p:nvPr>
        </p:nvSpPr>
        <p:spPr>
          <a:xfrm>
            <a:off x="838200" y="1149179"/>
            <a:ext cx="10515600" cy="889686"/>
          </a:xfrm>
        </p:spPr>
        <p:txBody>
          <a:bodyPr>
            <a:normAutofit/>
          </a:bodyPr>
          <a:lstStyle/>
          <a:p>
            <a:pPr marL="0" indent="0">
              <a:buNone/>
            </a:pPr>
            <a:r>
              <a:rPr lang="en-US" dirty="0"/>
              <a:t>A simple definition of light transmission is:  </a:t>
            </a:r>
            <a:r>
              <a:rPr lang="en-US" i="1" dirty="0"/>
              <a:t>When light travels through a medium such as glass without being reflected absorbed or scattered. </a:t>
            </a:r>
            <a:r>
              <a:rPr lang="en-US" dirty="0"/>
              <a:t> </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27</a:t>
            </a:fld>
            <a:endParaRPr lang="en-US"/>
          </a:p>
        </p:txBody>
      </p:sp>
      <p:sp>
        <p:nvSpPr>
          <p:cNvPr id="7" name="TextBox 6"/>
          <p:cNvSpPr txBox="1"/>
          <p:nvPr/>
        </p:nvSpPr>
        <p:spPr>
          <a:xfrm>
            <a:off x="939114" y="2197160"/>
            <a:ext cx="10132540" cy="4893647"/>
          </a:xfrm>
          <a:prstGeom prst="rect">
            <a:avLst/>
          </a:prstGeom>
          <a:noFill/>
        </p:spPr>
        <p:txBody>
          <a:bodyPr wrap="square" rtlCol="0">
            <a:spAutoFit/>
          </a:bodyPr>
          <a:lstStyle/>
          <a:p>
            <a:r>
              <a:rPr lang="en-US" sz="2400" dirty="0" smtClean="0"/>
              <a:t>Many material spec data sheets describe their optical transitivity as a percentage of total light that exits v enters.  Or as a percentage loss of light as it passes through the material.</a:t>
            </a:r>
          </a:p>
          <a:p>
            <a:endParaRPr lang="en-US" sz="2400" dirty="0"/>
          </a:p>
          <a:p>
            <a:r>
              <a:rPr lang="en-US" sz="2400" dirty="0" smtClean="0"/>
              <a:t>95% transmissivity = 5% opacity</a:t>
            </a:r>
          </a:p>
          <a:p>
            <a:endParaRPr lang="en-US" sz="2400" dirty="0"/>
          </a:p>
          <a:p>
            <a:r>
              <a:rPr lang="en-US" sz="2400" dirty="0" smtClean="0"/>
              <a:t>A ray of light when entering a </a:t>
            </a:r>
            <a:r>
              <a:rPr lang="en-US" sz="2400" dirty="0" err="1" smtClean="0"/>
              <a:t>transmissive</a:t>
            </a:r>
            <a:r>
              <a:rPr lang="en-US" sz="2400" dirty="0" smtClean="0"/>
              <a:t> medium </a:t>
            </a:r>
            <a:r>
              <a:rPr lang="en-US" sz="2400" dirty="0" err="1" smtClean="0"/>
              <a:t>ie</a:t>
            </a:r>
            <a:r>
              <a:rPr lang="en-US" sz="2400" dirty="0" smtClean="0"/>
              <a:t> glass at an angle greater than the critical angle will see a loss of ~4% for each medium interface (surface). Thus a ray passing through a window in air with a 98% transmittance will incur an 8% loss (4% at entry surface and 4% at exit surface) plus 2% transmission loss. </a:t>
            </a:r>
          </a:p>
          <a:p>
            <a:endParaRPr lang="en-US" sz="2400" dirty="0"/>
          </a:p>
          <a:p>
            <a:endParaRPr lang="en-US" sz="2400" dirty="0"/>
          </a:p>
        </p:txBody>
      </p:sp>
    </p:spTree>
    <p:extLst>
      <p:ext uri="{BB962C8B-B14F-4D97-AF65-F5344CB8AC3E}">
        <p14:creationId xmlns:p14="http://schemas.microsoft.com/office/powerpoint/2010/main" val="177412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559908" cy="635772"/>
          </a:xfrm>
        </p:spPr>
        <p:txBody>
          <a:bodyPr>
            <a:normAutofit fontScale="90000"/>
          </a:bodyPr>
          <a:lstStyle/>
          <a:p>
            <a:r>
              <a:rPr lang="en-US" dirty="0" smtClean="0"/>
              <a:t>Absorption</a:t>
            </a:r>
            <a:endParaRPr lang="en-US" dirty="0"/>
          </a:p>
        </p:txBody>
      </p:sp>
      <p:sp>
        <p:nvSpPr>
          <p:cNvPr id="3" name="Content Placeholder 2"/>
          <p:cNvSpPr>
            <a:spLocks noGrp="1"/>
          </p:cNvSpPr>
          <p:nvPr>
            <p:ph idx="1"/>
          </p:nvPr>
        </p:nvSpPr>
        <p:spPr>
          <a:xfrm>
            <a:off x="838200" y="1502955"/>
            <a:ext cx="10515600" cy="4351338"/>
          </a:xfrm>
        </p:spPr>
        <p:txBody>
          <a:bodyPr/>
          <a:lstStyle/>
          <a:p>
            <a:r>
              <a:rPr lang="en-US" dirty="0"/>
              <a:t>The </a:t>
            </a:r>
            <a:r>
              <a:rPr lang="en-US" dirty="0">
                <a:hlinkClick r:id="rId2" tooltip="Absorbance"/>
              </a:rPr>
              <a:t>absorbance</a:t>
            </a:r>
            <a:r>
              <a:rPr lang="en-US" dirty="0"/>
              <a:t> of an object quantifies how much of the incident light is absorbed by it (instead of being </a:t>
            </a:r>
            <a:r>
              <a:rPr lang="en-US" dirty="0">
                <a:hlinkClick r:id="rId3" tooltip="Reflection (physics)"/>
              </a:rPr>
              <a:t>reflected</a:t>
            </a:r>
            <a:r>
              <a:rPr lang="en-US" dirty="0"/>
              <a:t> or </a:t>
            </a:r>
            <a:r>
              <a:rPr lang="en-US" dirty="0">
                <a:hlinkClick r:id="rId4" tooltip="Refraction"/>
              </a:rPr>
              <a:t>refracted</a:t>
            </a:r>
            <a:r>
              <a:rPr lang="en-US" dirty="0"/>
              <a:t>). This may be related to other properties of the object through the </a:t>
            </a:r>
            <a:r>
              <a:rPr lang="en-US" u="sng" dirty="0">
                <a:hlinkClick r:id="rId5"/>
              </a:rPr>
              <a:t>Beer–Lambert law</a:t>
            </a:r>
            <a:r>
              <a:rPr lang="en-US" dirty="0" smtClean="0"/>
              <a:t>.</a:t>
            </a:r>
          </a:p>
          <a:p>
            <a:r>
              <a:rPr lang="en-US" dirty="0"/>
              <a:t>Lambert’s law of absorption states that equal thicknesses of a given homogenous material absorb the same fraction of light. In other words, if a 1-cm block of material absorbs half of the incoming light, a second 1-cm block of the same material would again absorb half of the beam (as shown in Figure 2.7) , so that only 0.5 X 0.5, or 0.25, of the original light is transmitted through a total of 2 cm of material. </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28</a:t>
            </a:fld>
            <a:endParaRPr lang="en-US"/>
          </a:p>
        </p:txBody>
      </p:sp>
      <p:sp>
        <p:nvSpPr>
          <p:cNvPr id="7" name="TextBox 6"/>
          <p:cNvSpPr txBox="1"/>
          <p:nvPr/>
        </p:nvSpPr>
        <p:spPr>
          <a:xfrm>
            <a:off x="4038600" y="148281"/>
            <a:ext cx="6588211" cy="923330"/>
          </a:xfrm>
          <a:prstGeom prst="rect">
            <a:avLst/>
          </a:prstGeom>
          <a:noFill/>
        </p:spPr>
        <p:txBody>
          <a:bodyPr wrap="square" rtlCol="0">
            <a:spAutoFit/>
          </a:bodyPr>
          <a:lstStyle/>
          <a:p>
            <a:r>
              <a:rPr lang="en-US" dirty="0"/>
              <a:t>Since the energy levels of </a:t>
            </a:r>
            <a:r>
              <a:rPr lang="en-US" dirty="0">
                <a:hlinkClick r:id="rId6"/>
              </a:rPr>
              <a:t>matter</a:t>
            </a:r>
            <a:r>
              <a:rPr lang="en-US" dirty="0"/>
              <a:t> are quantized, only light of energy that can cause transitions from one existing energy level to another will be absorbed.</a:t>
            </a:r>
          </a:p>
        </p:txBody>
      </p:sp>
    </p:spTree>
    <p:extLst>
      <p:ext uri="{BB962C8B-B14F-4D97-AF65-F5344CB8AC3E}">
        <p14:creationId xmlns:p14="http://schemas.microsoft.com/office/powerpoint/2010/main" val="75324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632"/>
          </a:xfrm>
        </p:spPr>
        <p:txBody>
          <a:bodyPr>
            <a:normAutofit fontScale="90000"/>
          </a:bodyPr>
          <a:lstStyle/>
          <a:p>
            <a:r>
              <a:rPr lang="en-US" dirty="0" smtClean="0"/>
              <a:t>Absorption - Spectral</a:t>
            </a:r>
            <a:endParaRPr lang="en-US" dirty="0"/>
          </a:p>
        </p:txBody>
      </p:sp>
      <p:sp>
        <p:nvSpPr>
          <p:cNvPr id="3" name="Content Placeholder 2"/>
          <p:cNvSpPr>
            <a:spLocks noGrp="1"/>
          </p:cNvSpPr>
          <p:nvPr>
            <p:ph idx="1"/>
          </p:nvPr>
        </p:nvSpPr>
        <p:spPr>
          <a:xfrm>
            <a:off x="838200" y="1458097"/>
            <a:ext cx="10515600" cy="4769708"/>
          </a:xfrm>
        </p:spPr>
        <p:txBody>
          <a:bodyPr>
            <a:normAutofit/>
          </a:bodyPr>
          <a:lstStyle/>
          <a:p>
            <a:r>
              <a:rPr lang="en-US" b="1" dirty="0" err="1"/>
              <a:t>Vantablack</a:t>
            </a:r>
            <a:r>
              <a:rPr lang="en-US" dirty="0"/>
              <a:t> is a material developed by Surrey </a:t>
            </a:r>
            <a:r>
              <a:rPr lang="en-US" dirty="0" err="1"/>
              <a:t>NanoSystems</a:t>
            </a:r>
            <a:r>
              <a:rPr lang="en-US" dirty="0"/>
              <a:t> in the </a:t>
            </a:r>
            <a:r>
              <a:rPr lang="en-US" dirty="0">
                <a:hlinkClick r:id="rId2" tooltip="United Kingdom"/>
              </a:rPr>
              <a:t>United Kingdom</a:t>
            </a:r>
            <a:r>
              <a:rPr lang="en-US" dirty="0"/>
              <a:t> and is one of the </a:t>
            </a:r>
            <a:r>
              <a:rPr lang="en-US" dirty="0">
                <a:hlinkClick r:id="rId3" tooltip="Darkness"/>
              </a:rPr>
              <a:t>darkest</a:t>
            </a:r>
            <a:r>
              <a:rPr lang="en-US" dirty="0"/>
              <a:t> substances known, </a:t>
            </a:r>
            <a:r>
              <a:rPr lang="en-US" dirty="0">
                <a:hlinkClick r:id="rId4" tooltip="Optical properties of carbon nanotubes"/>
              </a:rPr>
              <a:t>absorbing</a:t>
            </a:r>
            <a:r>
              <a:rPr lang="en-US" dirty="0"/>
              <a:t> up to 99.965% of visible light (at 663 nm if the light is perpendicular to the material</a:t>
            </a:r>
            <a:r>
              <a:rPr lang="en-US" dirty="0" smtClean="0"/>
              <a:t>).</a:t>
            </a:r>
          </a:p>
          <a:p>
            <a:r>
              <a:rPr lang="en-US" dirty="0">
                <a:hlinkClick r:id="rId5"/>
              </a:rPr>
              <a:t>MIT</a:t>
            </a:r>
            <a:r>
              <a:rPr lang="en-US" dirty="0"/>
              <a:t> engineers have created a blackest </a:t>
            </a:r>
            <a:r>
              <a:rPr lang="en-US" dirty="0">
                <a:hlinkClick r:id="rId6"/>
              </a:rPr>
              <a:t>black</a:t>
            </a:r>
            <a:r>
              <a:rPr lang="en-US" dirty="0"/>
              <a:t> coating from carbon nanotubes that is reportedly 10 times darker than any </a:t>
            </a:r>
            <a:r>
              <a:rPr lang="en-US" dirty="0">
                <a:hlinkClick r:id="rId7"/>
              </a:rPr>
              <a:t>material</a:t>
            </a:r>
            <a:r>
              <a:rPr lang="en-US" dirty="0"/>
              <a:t> created before, including </a:t>
            </a:r>
            <a:r>
              <a:rPr lang="en-US" dirty="0" err="1">
                <a:hlinkClick r:id="rId8"/>
              </a:rPr>
              <a:t>Vantablack</a:t>
            </a:r>
            <a:r>
              <a:rPr lang="en-US" dirty="0"/>
              <a:t>.</a:t>
            </a:r>
          </a:p>
          <a:p>
            <a:r>
              <a:rPr lang="en-US" dirty="0"/>
              <a:t>The coating, which is made from vertically aligned carbon nanotubes (CNT) grown on chlorine-etched </a:t>
            </a:r>
            <a:r>
              <a:rPr lang="en-US" dirty="0" err="1"/>
              <a:t>aluminium</a:t>
            </a:r>
            <a:r>
              <a:rPr lang="en-US" dirty="0"/>
              <a:t> foil, can absorb 99.995 percent of visible light.</a:t>
            </a:r>
          </a:p>
          <a:p>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29</a:t>
            </a:fld>
            <a:endParaRPr lang="en-US"/>
          </a:p>
        </p:txBody>
      </p:sp>
    </p:spTree>
    <p:extLst>
      <p:ext uri="{BB962C8B-B14F-4D97-AF65-F5344CB8AC3E}">
        <p14:creationId xmlns:p14="http://schemas.microsoft.com/office/powerpoint/2010/main" val="354020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3</a:t>
            </a:fld>
            <a:endParaRPr lang="en-US"/>
          </a:p>
        </p:txBody>
      </p:sp>
      <p:sp>
        <p:nvSpPr>
          <p:cNvPr id="7" name="Title 1"/>
          <p:cNvSpPr>
            <a:spLocks noGrp="1"/>
          </p:cNvSpPr>
          <p:nvPr>
            <p:ph type="title"/>
          </p:nvPr>
        </p:nvSpPr>
        <p:spPr>
          <a:xfrm>
            <a:off x="931863" y="255588"/>
            <a:ext cx="10515600" cy="841375"/>
          </a:xfrm>
        </p:spPr>
        <p:txBody>
          <a:bodyPr/>
          <a:lstStyle/>
          <a:p>
            <a:r>
              <a:rPr lang="en-US" dirty="0" smtClean="0"/>
              <a:t>Radiometric and photometric quantities</a:t>
            </a:r>
            <a:endParaRPr lang="en-US" dirty="0"/>
          </a:p>
        </p:txBody>
      </p:sp>
      <p:sp>
        <p:nvSpPr>
          <p:cNvPr id="9" name="TextBox 8"/>
          <p:cNvSpPr txBox="1"/>
          <p:nvPr/>
        </p:nvSpPr>
        <p:spPr>
          <a:xfrm>
            <a:off x="2443163" y="5987018"/>
            <a:ext cx="7493000" cy="369332"/>
          </a:xfrm>
          <a:prstGeom prst="rect">
            <a:avLst/>
          </a:prstGeom>
          <a:noFill/>
        </p:spPr>
        <p:txBody>
          <a:bodyPr wrap="square" rtlCol="0">
            <a:spAutoFit/>
          </a:bodyPr>
          <a:lstStyle/>
          <a:p>
            <a:r>
              <a:rPr lang="en-US" dirty="0" smtClean="0"/>
              <a:t>Reference: Once Innovations, Inc., https://slideplayer.com/slide/1417835/ </a:t>
            </a:r>
            <a:endParaRPr lang="en-US" dirty="0"/>
          </a:p>
        </p:txBody>
      </p:sp>
      <p:sp>
        <p:nvSpPr>
          <p:cNvPr id="10" name="TextBox 9"/>
          <p:cNvSpPr txBox="1"/>
          <p:nvPr/>
        </p:nvSpPr>
        <p:spPr>
          <a:xfrm>
            <a:off x="3765979" y="1968530"/>
            <a:ext cx="4191000" cy="2677656"/>
          </a:xfrm>
          <a:prstGeom prst="rect">
            <a:avLst/>
          </a:prstGeom>
          <a:noFill/>
        </p:spPr>
        <p:txBody>
          <a:bodyPr wrap="square" rtlCol="0">
            <a:spAutoFit/>
          </a:bodyPr>
          <a:lstStyle/>
          <a:p>
            <a:r>
              <a:rPr lang="en-US" sz="2400" b="1" dirty="0" smtClean="0"/>
              <a:t>Radiometric quantities </a:t>
            </a:r>
            <a:r>
              <a:rPr lang="en-US" sz="2400" dirty="0" smtClean="0"/>
              <a:t>are not weighted according to the response of the human eye.</a:t>
            </a:r>
            <a:br>
              <a:rPr lang="en-US" sz="2400" dirty="0" smtClean="0"/>
            </a:br>
            <a:r>
              <a:rPr lang="en-US" sz="2400" dirty="0" smtClean="0"/>
              <a:t/>
            </a:r>
            <a:br>
              <a:rPr lang="en-US" sz="2400" dirty="0" smtClean="0"/>
            </a:br>
            <a:r>
              <a:rPr lang="en-US" sz="2400" b="1" dirty="0" smtClean="0"/>
              <a:t>Photometric quantities </a:t>
            </a:r>
            <a:r>
              <a:rPr lang="en-US" sz="2400" dirty="0" smtClean="0"/>
              <a:t>are weighted for a typical human eye response to light.</a:t>
            </a:r>
            <a:endParaRPr lang="en-US" sz="2400" dirty="0"/>
          </a:p>
        </p:txBody>
      </p:sp>
      <p:sp>
        <p:nvSpPr>
          <p:cNvPr id="11" name="TextBox 10"/>
          <p:cNvSpPr txBox="1"/>
          <p:nvPr/>
        </p:nvSpPr>
        <p:spPr>
          <a:xfrm>
            <a:off x="8263731" y="1768475"/>
            <a:ext cx="2790031" cy="400110"/>
          </a:xfrm>
          <a:prstGeom prst="rect">
            <a:avLst/>
          </a:prstGeom>
          <a:noFill/>
        </p:spPr>
        <p:txBody>
          <a:bodyPr wrap="square" rtlCol="0">
            <a:spAutoFit/>
          </a:bodyPr>
          <a:lstStyle/>
          <a:p>
            <a:r>
              <a:rPr lang="en-US" sz="2000" dirty="0" smtClean="0">
                <a:solidFill>
                  <a:schemeClr val="bg1"/>
                </a:solidFill>
              </a:rPr>
              <a:t>Luminosity function </a:t>
            </a:r>
            <a:r>
              <a:rPr lang="en-US" sz="2000" i="1" dirty="0" smtClean="0">
                <a:solidFill>
                  <a:schemeClr val="bg1"/>
                </a:solidFill>
              </a:rPr>
              <a:t>V</a:t>
            </a:r>
            <a:r>
              <a:rPr lang="en-US" sz="2000" dirty="0" smtClean="0">
                <a:solidFill>
                  <a:schemeClr val="bg1"/>
                </a:solidFill>
              </a:rPr>
              <a:t>(</a:t>
            </a:r>
            <a:r>
              <a:rPr lang="el-GR" sz="2000" dirty="0" smtClean="0">
                <a:solidFill>
                  <a:schemeClr val="bg1"/>
                </a:solidFill>
              </a:rPr>
              <a:t>λ</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74035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410"/>
          </a:xfrm>
        </p:spPr>
        <p:txBody>
          <a:bodyPr/>
          <a:lstStyle/>
          <a:p>
            <a:r>
              <a:rPr lang="en-US" dirty="0" smtClean="0"/>
              <a:t>Filters </a:t>
            </a:r>
            <a:endParaRPr lang="en-US" dirty="0"/>
          </a:p>
        </p:txBody>
      </p:sp>
      <p:sp>
        <p:nvSpPr>
          <p:cNvPr id="3" name="Content Placeholder 2"/>
          <p:cNvSpPr>
            <a:spLocks noGrp="1"/>
          </p:cNvSpPr>
          <p:nvPr>
            <p:ph idx="1"/>
          </p:nvPr>
        </p:nvSpPr>
        <p:spPr>
          <a:xfrm>
            <a:off x="838200" y="1161536"/>
            <a:ext cx="10515600" cy="855791"/>
          </a:xfrm>
        </p:spPr>
        <p:txBody>
          <a:bodyPr>
            <a:normAutofit lnSpcReduction="10000"/>
          </a:bodyPr>
          <a:lstStyle/>
          <a:p>
            <a:pPr marL="0" indent="0">
              <a:buNone/>
            </a:pPr>
            <a:r>
              <a:rPr lang="en-US" b="1" dirty="0"/>
              <a:t>Optical Filters</a:t>
            </a:r>
            <a:r>
              <a:rPr lang="en-US" dirty="0"/>
              <a:t> are used to selectively transmit or reject a wavelength or range of wavelengths. </a:t>
            </a:r>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30</a:t>
            </a:fld>
            <a:endParaRPr lang="en-US"/>
          </a:p>
        </p:txBody>
      </p:sp>
      <p:pic>
        <p:nvPicPr>
          <p:cNvPr id="7" name="Picture 6"/>
          <p:cNvPicPr>
            <a:picLocks noChangeAspect="1"/>
          </p:cNvPicPr>
          <p:nvPr/>
        </p:nvPicPr>
        <p:blipFill>
          <a:blip r:embed="rId2"/>
          <a:stretch>
            <a:fillRect/>
          </a:stretch>
        </p:blipFill>
        <p:spPr>
          <a:xfrm>
            <a:off x="2859898" y="2182584"/>
            <a:ext cx="5409524" cy="3209524"/>
          </a:xfrm>
          <a:prstGeom prst="rect">
            <a:avLst/>
          </a:prstGeom>
        </p:spPr>
      </p:pic>
    </p:spTree>
    <p:extLst>
      <p:ext uri="{BB962C8B-B14F-4D97-AF65-F5344CB8AC3E}">
        <p14:creationId xmlns:p14="http://schemas.microsoft.com/office/powerpoint/2010/main" val="190041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199"/>
          </a:xfrm>
        </p:spPr>
        <p:txBody>
          <a:bodyPr>
            <a:normAutofit fontScale="90000"/>
          </a:bodyPr>
          <a:lstStyle/>
          <a:p>
            <a:r>
              <a:rPr lang="en-US" dirty="0" smtClean="0"/>
              <a:t>Filters and wavelength</a:t>
            </a:r>
            <a:endParaRPr lang="en-US" dirty="0"/>
          </a:p>
        </p:txBody>
      </p:sp>
      <p:pic>
        <p:nvPicPr>
          <p:cNvPr id="7" name="Content Placeholder 6"/>
          <p:cNvPicPr>
            <a:picLocks noGrp="1" noChangeAspect="1"/>
          </p:cNvPicPr>
          <p:nvPr>
            <p:ph idx="1"/>
          </p:nvPr>
        </p:nvPicPr>
        <p:blipFill>
          <a:blip r:embed="rId2"/>
          <a:stretch>
            <a:fillRect/>
          </a:stretch>
        </p:blipFill>
        <p:spPr>
          <a:xfrm>
            <a:off x="2086232" y="1272746"/>
            <a:ext cx="8706400" cy="4007904"/>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31</a:t>
            </a:fld>
            <a:endParaRPr lang="en-US"/>
          </a:p>
        </p:txBody>
      </p:sp>
      <p:pic>
        <p:nvPicPr>
          <p:cNvPr id="8" name="Picture 7"/>
          <p:cNvPicPr>
            <a:picLocks noChangeAspect="1"/>
          </p:cNvPicPr>
          <p:nvPr/>
        </p:nvPicPr>
        <p:blipFill>
          <a:blip r:embed="rId3"/>
          <a:stretch>
            <a:fillRect/>
          </a:stretch>
        </p:blipFill>
        <p:spPr>
          <a:xfrm>
            <a:off x="338689" y="2123628"/>
            <a:ext cx="1490111" cy="2883439"/>
          </a:xfrm>
          <a:prstGeom prst="rect">
            <a:avLst/>
          </a:prstGeom>
        </p:spPr>
      </p:pic>
      <p:sp>
        <p:nvSpPr>
          <p:cNvPr id="9" name="TextBox 8"/>
          <p:cNvSpPr txBox="1"/>
          <p:nvPr/>
        </p:nvSpPr>
        <p:spPr>
          <a:xfrm>
            <a:off x="762000" y="5385150"/>
            <a:ext cx="10344665" cy="461665"/>
          </a:xfrm>
          <a:prstGeom prst="rect">
            <a:avLst/>
          </a:prstGeom>
          <a:noFill/>
        </p:spPr>
        <p:txBody>
          <a:bodyPr wrap="square" rtlCol="0">
            <a:spAutoFit/>
          </a:bodyPr>
          <a:lstStyle/>
          <a:p>
            <a:r>
              <a:rPr lang="en-US" dirty="0" smtClean="0"/>
              <a:t>This particular filter absorbs </a:t>
            </a:r>
            <a:r>
              <a:rPr lang="en-US" sz="2400" dirty="0" smtClean="0"/>
              <a:t>blue</a:t>
            </a:r>
            <a:r>
              <a:rPr lang="en-US" dirty="0" smtClean="0"/>
              <a:t> and </a:t>
            </a:r>
            <a:r>
              <a:rPr lang="en-US" sz="2400" dirty="0" smtClean="0"/>
              <a:t>green</a:t>
            </a:r>
            <a:r>
              <a:rPr lang="en-US" dirty="0" smtClean="0"/>
              <a:t> and transmits </a:t>
            </a:r>
            <a:r>
              <a:rPr lang="en-US" sz="2400" dirty="0" smtClean="0"/>
              <a:t>red</a:t>
            </a:r>
            <a:r>
              <a:rPr lang="en-US" dirty="0" smtClean="0"/>
              <a:t>.</a:t>
            </a:r>
            <a:endParaRPr lang="en-US" dirty="0"/>
          </a:p>
        </p:txBody>
      </p:sp>
    </p:spTree>
    <p:extLst>
      <p:ext uri="{BB962C8B-B14F-4D97-AF65-F5344CB8AC3E}">
        <p14:creationId xmlns:p14="http://schemas.microsoft.com/office/powerpoint/2010/main" val="320037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7491"/>
          </a:xfrm>
        </p:spPr>
        <p:txBody>
          <a:bodyPr>
            <a:normAutofit fontScale="90000"/>
          </a:bodyPr>
          <a:lstStyle/>
          <a:p>
            <a:r>
              <a:rPr lang="en-US" dirty="0" smtClean="0"/>
              <a:t>Coming up….</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32</a:t>
            </a:fld>
            <a:endParaRPr lang="en-US"/>
          </a:p>
        </p:txBody>
      </p:sp>
      <p:pic>
        <p:nvPicPr>
          <p:cNvPr id="6146" name="Picture 2" descr="https://upload.wikimedia.org/wikipedia/commons/thumb/5/5f/CIE-1931_diagram_in_LAB_space.svg/800px-CIE-1931_diagram_in_LAB_space.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1557" y="120670"/>
            <a:ext cx="5830365" cy="6056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866185">
            <a:off x="827903" y="2473632"/>
            <a:ext cx="3731740" cy="1446550"/>
          </a:xfrm>
          <a:prstGeom prst="rect">
            <a:avLst/>
          </a:prstGeom>
          <a:noFill/>
        </p:spPr>
        <p:txBody>
          <a:bodyPr wrap="square" rtlCol="0">
            <a:spAutoFit/>
          </a:bodyPr>
          <a:lstStyle/>
          <a:p>
            <a:r>
              <a:rPr lang="en-US" sz="8800" dirty="0" smtClean="0"/>
              <a:t>COLOR</a:t>
            </a:r>
            <a:endParaRPr lang="en-US" sz="8800" dirty="0"/>
          </a:p>
        </p:txBody>
      </p:sp>
    </p:spTree>
    <p:extLst>
      <p:ext uri="{BB962C8B-B14F-4D97-AF65-F5344CB8AC3E}">
        <p14:creationId xmlns:p14="http://schemas.microsoft.com/office/powerpoint/2010/main" val="181369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4</a:t>
            </a:fld>
            <a:endParaRPr lang="en-US"/>
          </a:p>
        </p:txBody>
      </p:sp>
      <p:pic>
        <p:nvPicPr>
          <p:cNvPr id="7" name="Picture 6"/>
          <p:cNvPicPr>
            <a:picLocks noChangeAspect="1"/>
          </p:cNvPicPr>
          <p:nvPr/>
        </p:nvPicPr>
        <p:blipFill>
          <a:blip r:embed="rId2"/>
          <a:stretch>
            <a:fillRect/>
          </a:stretch>
        </p:blipFill>
        <p:spPr>
          <a:xfrm>
            <a:off x="4441735" y="1355947"/>
            <a:ext cx="6426134" cy="5092606"/>
          </a:xfrm>
          <a:prstGeom prst="rect">
            <a:avLst/>
          </a:prstGeom>
        </p:spPr>
      </p:pic>
      <p:sp>
        <p:nvSpPr>
          <p:cNvPr id="8" name="Title 2"/>
          <p:cNvSpPr txBox="1">
            <a:spLocks/>
          </p:cNvSpPr>
          <p:nvPr/>
        </p:nvSpPr>
        <p:spPr>
          <a:xfrm>
            <a:off x="654095" y="123683"/>
            <a:ext cx="10515600" cy="987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Planar angles and solid angles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313183" y="2395864"/>
                <a:ext cx="915443" cy="6218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𝜽</m:t>
                      </m:r>
                      <m:r>
                        <a:rPr lang="en-US" sz="2000" b="1" i="1" smtClean="0">
                          <a:latin typeface="Cambria Math" panose="02040503050406030204" pitchFamily="18" charset="0"/>
                          <a:ea typeface="Cambria Math" panose="02040503050406030204" pitchFamily="18" charset="0"/>
                        </a:rPr>
                        <m:t>=</m:t>
                      </m:r>
                      <m:f>
                        <m:fPr>
                          <m:ctrlPr>
                            <a:rPr lang="en-US" sz="2000" b="1" i="1" smtClean="0">
                              <a:latin typeface="Cambria Math" panose="02040503050406030204" pitchFamily="18" charset="0"/>
                              <a:ea typeface="Cambria Math" panose="02040503050406030204" pitchFamily="18" charset="0"/>
                            </a:rPr>
                          </m:ctrlPr>
                        </m:fPr>
                        <m:num>
                          <m:r>
                            <a:rPr lang="en-US" sz="2000" b="1" i="1" smtClean="0">
                              <a:latin typeface="Cambria Math" panose="02040503050406030204" pitchFamily="18" charset="0"/>
                              <a:ea typeface="Cambria Math" panose="02040503050406030204" pitchFamily="18" charset="0"/>
                            </a:rPr>
                            <m:t>𝒔</m:t>
                          </m:r>
                        </m:num>
                        <m:den>
                          <m:r>
                            <a:rPr lang="en-US" sz="2000" b="1" i="1" smtClean="0">
                              <a:latin typeface="Cambria Math" panose="02040503050406030204" pitchFamily="18" charset="0"/>
                              <a:ea typeface="Cambria Math" panose="02040503050406030204" pitchFamily="18" charset="0"/>
                            </a:rPr>
                            <m:t>𝑹</m:t>
                          </m:r>
                        </m:den>
                      </m:f>
                    </m:oMath>
                  </m:oMathPara>
                </a14:m>
                <a:endParaRPr lang="en-US"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5313183" y="2395864"/>
                <a:ext cx="915443" cy="621837"/>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10451199" y="2427461"/>
            <a:ext cx="1319272" cy="461665"/>
          </a:xfrm>
          <a:prstGeom prst="rect">
            <a:avLst/>
          </a:prstGeom>
          <a:noFill/>
        </p:spPr>
        <p:txBody>
          <a:bodyPr wrap="none" rtlCol="0">
            <a:spAutoFit/>
          </a:bodyPr>
          <a:lstStyle/>
          <a:p>
            <a:r>
              <a:rPr lang="en-US" sz="2400" b="1" dirty="0" smtClean="0">
                <a:solidFill>
                  <a:srgbClr val="0070C0"/>
                </a:solidFill>
              </a:rPr>
              <a:t>[radians]</a:t>
            </a:r>
            <a:endParaRPr lang="en-US" sz="2400" b="1" dirty="0">
              <a:solidFill>
                <a:srgbClr val="0070C0"/>
              </a:solidFill>
            </a:endParaRPr>
          </a:p>
        </p:txBody>
      </p:sp>
      <p:sp>
        <p:nvSpPr>
          <p:cNvPr id="11" name="TextBox 10"/>
          <p:cNvSpPr txBox="1"/>
          <p:nvPr/>
        </p:nvSpPr>
        <p:spPr>
          <a:xfrm>
            <a:off x="10421829" y="4833134"/>
            <a:ext cx="1698350" cy="461665"/>
          </a:xfrm>
          <a:prstGeom prst="rect">
            <a:avLst/>
          </a:prstGeom>
          <a:noFill/>
        </p:spPr>
        <p:txBody>
          <a:bodyPr wrap="none" rtlCol="0">
            <a:spAutoFit/>
          </a:bodyPr>
          <a:lstStyle/>
          <a:p>
            <a:r>
              <a:rPr lang="en-US" sz="2400" b="1" dirty="0" smtClean="0">
                <a:solidFill>
                  <a:srgbClr val="0070C0"/>
                </a:solidFill>
              </a:rPr>
              <a:t>[</a:t>
            </a:r>
            <a:r>
              <a:rPr lang="en-US" sz="2400" b="1" dirty="0" err="1" smtClean="0">
                <a:solidFill>
                  <a:srgbClr val="0070C0"/>
                </a:solidFill>
              </a:rPr>
              <a:t>steradians</a:t>
            </a:r>
            <a:r>
              <a:rPr lang="en-US" sz="2400" b="1" dirty="0" smtClean="0">
                <a:solidFill>
                  <a:srgbClr val="0070C0"/>
                </a:solidFill>
              </a:rPr>
              <a:t>]</a:t>
            </a:r>
            <a:endParaRPr lang="en-US" sz="2400" b="1" dirty="0">
              <a:solidFill>
                <a:srgbClr val="0070C0"/>
              </a:solidFill>
            </a:endParaRPr>
          </a:p>
        </p:txBody>
      </p:sp>
      <p:sp>
        <p:nvSpPr>
          <p:cNvPr id="12" name="Rectangle 11"/>
          <p:cNvSpPr/>
          <p:nvPr/>
        </p:nvSpPr>
        <p:spPr>
          <a:xfrm>
            <a:off x="5253527" y="2427461"/>
            <a:ext cx="1316735" cy="64065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71062" y="4462295"/>
            <a:ext cx="1217195" cy="49987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582184" y="1745268"/>
            <a:ext cx="11887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59167" y="4052686"/>
            <a:ext cx="11887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27524" y="4313302"/>
            <a:ext cx="1619250" cy="15144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11660" y="3902250"/>
            <a:ext cx="2379790" cy="2146330"/>
          </a:xfrm>
          <a:prstGeom prst="rect">
            <a:avLst/>
          </a:prstGeom>
        </p:spPr>
      </p:pic>
    </p:spTree>
    <p:extLst>
      <p:ext uri="{BB962C8B-B14F-4D97-AF65-F5344CB8AC3E}">
        <p14:creationId xmlns:p14="http://schemas.microsoft.com/office/powerpoint/2010/main" val="121130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5398"/>
          </a:xfrm>
        </p:spPr>
        <p:txBody>
          <a:bodyPr/>
          <a:lstStyle/>
          <a:p>
            <a:r>
              <a:rPr lang="en-US" dirty="0" smtClean="0"/>
              <a:t>Radiometry</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5</a:t>
            </a:fld>
            <a:endParaRPr lang="en-US"/>
          </a:p>
        </p:txBody>
      </p:sp>
      <p:sp>
        <p:nvSpPr>
          <p:cNvPr id="7" name="TextBox 6"/>
          <p:cNvSpPr txBox="1"/>
          <p:nvPr/>
        </p:nvSpPr>
        <p:spPr>
          <a:xfrm>
            <a:off x="838200" y="1247102"/>
            <a:ext cx="10274644" cy="1815882"/>
          </a:xfrm>
          <a:prstGeom prst="rect">
            <a:avLst/>
          </a:prstGeom>
          <a:noFill/>
        </p:spPr>
        <p:txBody>
          <a:bodyPr wrap="square" rtlCol="0">
            <a:spAutoFit/>
          </a:bodyPr>
          <a:lstStyle/>
          <a:p>
            <a:r>
              <a:rPr lang="en-US" sz="2800" b="1" dirty="0"/>
              <a:t>Radiometry</a:t>
            </a:r>
            <a:r>
              <a:rPr lang="en-US" sz="2800" dirty="0"/>
              <a:t> is the science of </a:t>
            </a:r>
            <a:r>
              <a:rPr lang="en-US" sz="2800" b="1" dirty="0"/>
              <a:t>measuring light</a:t>
            </a:r>
            <a:r>
              <a:rPr lang="en-US" sz="2800" dirty="0"/>
              <a:t> in any portion of the electromagnetic spectrum. In practice, the term is usually limited to the measurement of infrared, visible and ultraviolet light using optical instruments. </a:t>
            </a:r>
            <a:endParaRPr lang="en-US" sz="2800" dirty="0" smtClean="0"/>
          </a:p>
        </p:txBody>
      </p:sp>
      <p:sp>
        <p:nvSpPr>
          <p:cNvPr id="9" name="TextBox 8"/>
          <p:cNvSpPr txBox="1"/>
          <p:nvPr/>
        </p:nvSpPr>
        <p:spPr>
          <a:xfrm>
            <a:off x="8437605" y="5428942"/>
            <a:ext cx="2916195" cy="646331"/>
          </a:xfrm>
          <a:prstGeom prst="rect">
            <a:avLst/>
          </a:prstGeom>
          <a:noFill/>
        </p:spPr>
        <p:txBody>
          <a:bodyPr wrap="square" rtlCol="0">
            <a:spAutoFit/>
          </a:bodyPr>
          <a:lstStyle/>
          <a:p>
            <a:r>
              <a:rPr lang="en-US" smtClean="0">
                <a:hlinkClick r:id="rId2"/>
              </a:rPr>
              <a:t>https://www.youtube.com/watch?v=gLfYTP4F23g</a:t>
            </a:r>
            <a:endParaRPr lang="en-US" dirty="0"/>
          </a:p>
        </p:txBody>
      </p:sp>
      <p:sp>
        <p:nvSpPr>
          <p:cNvPr id="12" name="Content Placeholder 11"/>
          <p:cNvSpPr>
            <a:spLocks noGrp="1"/>
          </p:cNvSpPr>
          <p:nvPr>
            <p:ph idx="1"/>
          </p:nvPr>
        </p:nvSpPr>
        <p:spPr>
          <a:xfrm>
            <a:off x="838200" y="3062984"/>
            <a:ext cx="10515600" cy="2365958"/>
          </a:xfrm>
        </p:spPr>
        <p:txBody>
          <a:bodyPr>
            <a:normAutofit fontScale="62500" lnSpcReduction="20000"/>
          </a:bodyPr>
          <a:lstStyle/>
          <a:p>
            <a:r>
              <a:rPr lang="en-US" sz="3800" b="1" dirty="0" smtClean="0"/>
              <a:t>Irradiance,</a:t>
            </a:r>
            <a:r>
              <a:rPr lang="en-US" sz="3800" dirty="0" smtClean="0"/>
              <a:t> </a:t>
            </a:r>
            <a:r>
              <a:rPr lang="en-US" sz="3800" i="1" dirty="0" err="1" smtClean="0"/>
              <a:t>E</a:t>
            </a:r>
            <a:r>
              <a:rPr lang="en-US" sz="3800" baseline="-25000" dirty="0" err="1" smtClean="0"/>
              <a:t>e</a:t>
            </a:r>
            <a:r>
              <a:rPr lang="en-US" sz="3800" baseline="-25000" dirty="0" smtClean="0"/>
              <a:t> </a:t>
            </a:r>
            <a:r>
              <a:rPr lang="en-US" sz="3800" dirty="0" smtClean="0"/>
              <a:t>is </a:t>
            </a:r>
            <a:r>
              <a:rPr lang="en-US" sz="3800" dirty="0"/>
              <a:t>the intensity of light and is measured in </a:t>
            </a:r>
            <a:r>
              <a:rPr lang="en-US" sz="3800" dirty="0" smtClean="0"/>
              <a:t>watts/m</a:t>
            </a:r>
            <a:r>
              <a:rPr lang="en-US" sz="3800" baseline="30000" dirty="0" smtClean="0"/>
              <a:t>2</a:t>
            </a:r>
            <a:r>
              <a:rPr lang="en-US" sz="3800" dirty="0" smtClean="0"/>
              <a:t>.</a:t>
            </a:r>
            <a:endParaRPr lang="en-US" sz="3800" dirty="0"/>
          </a:p>
          <a:p>
            <a:r>
              <a:rPr lang="en-US" sz="3800" b="1" dirty="0"/>
              <a:t>Radiance</a:t>
            </a:r>
            <a:r>
              <a:rPr lang="en-US" sz="3800" dirty="0"/>
              <a:t>, </a:t>
            </a:r>
            <a:r>
              <a:rPr lang="en-US" sz="3800" i="1" dirty="0" smtClean="0"/>
              <a:t>L</a:t>
            </a:r>
            <a:r>
              <a:rPr lang="en-US" sz="3800" baseline="-25000" dirty="0" smtClean="0"/>
              <a:t>e</a:t>
            </a:r>
            <a:r>
              <a:rPr lang="en-US" sz="3800" dirty="0" smtClean="0"/>
              <a:t>, </a:t>
            </a:r>
            <a:r>
              <a:rPr lang="en-US" sz="3800" dirty="0"/>
              <a:t>is the irradiance per unit solid angle. It is measured in W/m</a:t>
            </a:r>
            <a:r>
              <a:rPr lang="en-US" sz="3800" baseline="30000" dirty="0"/>
              <a:t>2</a:t>
            </a:r>
            <a:r>
              <a:rPr lang="en-US" sz="3800" dirty="0"/>
              <a:t>/sr. </a:t>
            </a:r>
            <a:endParaRPr lang="en-US" sz="3800" dirty="0" smtClean="0"/>
          </a:p>
          <a:p>
            <a:r>
              <a:rPr lang="en-US" sz="3800" b="1" dirty="0" smtClean="0"/>
              <a:t>Radiant </a:t>
            </a:r>
            <a:r>
              <a:rPr lang="en-US" sz="3800" b="1" dirty="0"/>
              <a:t>flux</a:t>
            </a:r>
            <a:r>
              <a:rPr lang="en-US" sz="3800" dirty="0"/>
              <a:t> or </a:t>
            </a:r>
            <a:r>
              <a:rPr lang="en-US" sz="3800" b="1" dirty="0"/>
              <a:t>radiant </a:t>
            </a:r>
            <a:r>
              <a:rPr lang="en-US" sz="3800" b="1" dirty="0" smtClean="0"/>
              <a:t>power</a:t>
            </a:r>
            <a:r>
              <a:rPr lang="en-US" sz="3800" dirty="0" smtClean="0"/>
              <a:t>, </a:t>
            </a:r>
            <a:r>
              <a:rPr lang="el-GR" sz="3800" dirty="0"/>
              <a:t>Φ</a:t>
            </a:r>
            <a:r>
              <a:rPr lang="en-US" sz="3800" baseline="-25000" dirty="0" smtClean="0"/>
              <a:t>e, </a:t>
            </a:r>
            <a:r>
              <a:rPr lang="en-US" sz="3800" dirty="0" smtClean="0"/>
              <a:t>is </a:t>
            </a:r>
            <a:r>
              <a:rPr lang="en-US" sz="3800" dirty="0"/>
              <a:t>the </a:t>
            </a:r>
            <a:r>
              <a:rPr lang="en-US" sz="3800" dirty="0">
                <a:hlinkClick r:id="rId3" tooltip="Radiant energy"/>
              </a:rPr>
              <a:t>radiant energy</a:t>
            </a:r>
            <a:r>
              <a:rPr lang="en-US" sz="3800" dirty="0"/>
              <a:t> emitted, reflected, transmitted or received, per unit </a:t>
            </a:r>
            <a:r>
              <a:rPr lang="en-US" sz="3800" dirty="0" smtClean="0"/>
              <a:t>time</a:t>
            </a:r>
          </a:p>
          <a:p>
            <a:r>
              <a:rPr lang="en-US" sz="3800" b="1" dirty="0" smtClean="0"/>
              <a:t>Radiant intensity, </a:t>
            </a:r>
            <a:r>
              <a:rPr lang="en-US" sz="3800" i="1" dirty="0" err="1" smtClean="0"/>
              <a:t>I</a:t>
            </a:r>
            <a:r>
              <a:rPr lang="en-US" sz="3800" baseline="-25000" dirty="0" err="1" smtClean="0"/>
              <a:t>e</a:t>
            </a:r>
            <a:r>
              <a:rPr lang="en-US" sz="3800" dirty="0"/>
              <a:t> is the </a:t>
            </a:r>
            <a:r>
              <a:rPr lang="en-US" sz="3800" dirty="0">
                <a:hlinkClick r:id="rId4" tooltip="Radiant flux"/>
              </a:rPr>
              <a:t>radiant flux</a:t>
            </a:r>
            <a:r>
              <a:rPr lang="en-US" sz="3800" dirty="0"/>
              <a:t> emitted, reflected, transmitted or received, per unit </a:t>
            </a:r>
            <a:r>
              <a:rPr lang="en-US" sz="3800" u="sng" dirty="0">
                <a:hlinkClick r:id="rId5"/>
              </a:rPr>
              <a:t>solid angle</a:t>
            </a:r>
            <a:endParaRPr lang="en-US" sz="3800" dirty="0"/>
          </a:p>
          <a:p>
            <a:pPr marL="0" indent="0">
              <a:buNone/>
            </a:pPr>
            <a:endParaRPr lang="en-US" dirty="0"/>
          </a:p>
        </p:txBody>
      </p:sp>
    </p:spTree>
    <p:extLst>
      <p:ext uri="{BB962C8B-B14F-4D97-AF65-F5344CB8AC3E}">
        <p14:creationId xmlns:p14="http://schemas.microsoft.com/office/powerpoint/2010/main" val="131932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185927"/>
            <a:ext cx="5486400" cy="859779"/>
          </a:xfrm>
        </p:spPr>
        <p:txBody>
          <a:bodyPr>
            <a:normAutofit fontScale="90000"/>
          </a:bodyPr>
          <a:lstStyle/>
          <a:p>
            <a:r>
              <a:rPr lang="en-US" sz="3600" b="1" dirty="0" smtClean="0"/>
              <a:t>“Qualitative” illustrations of radiometric quantities</a:t>
            </a:r>
            <a:endParaRPr lang="en-US" sz="3600" b="1" dirty="0"/>
          </a:p>
        </p:txBody>
      </p:sp>
      <p:sp>
        <p:nvSpPr>
          <p:cNvPr id="3" name="TextBox 2"/>
          <p:cNvSpPr txBox="1"/>
          <p:nvPr/>
        </p:nvSpPr>
        <p:spPr>
          <a:xfrm>
            <a:off x="1600922" y="1473740"/>
            <a:ext cx="2650406" cy="461665"/>
          </a:xfrm>
          <a:prstGeom prst="rect">
            <a:avLst/>
          </a:prstGeom>
          <a:noFill/>
        </p:spPr>
        <p:txBody>
          <a:bodyPr wrap="none" rtlCol="0">
            <a:spAutoFit/>
          </a:bodyPr>
          <a:lstStyle/>
          <a:p>
            <a:pPr algn="ctr" fontAlgn="t"/>
            <a:r>
              <a:rPr lang="en-US" sz="2400" dirty="0" smtClean="0"/>
              <a:t>Radiant flux, </a:t>
            </a:r>
            <a:r>
              <a:rPr lang="el-GR" sz="2400" u="none" strike="noStrike" dirty="0" smtClean="0">
                <a:effectLst/>
              </a:rPr>
              <a:t>φ</a:t>
            </a:r>
            <a:r>
              <a:rPr lang="en-US" sz="2400" u="none" strike="noStrike" baseline="-60000" dirty="0" smtClean="0">
                <a:effectLst/>
              </a:rPr>
              <a:t>e</a:t>
            </a:r>
            <a:r>
              <a:rPr lang="en-US" sz="2400" u="none" strike="noStrike" dirty="0" smtClean="0">
                <a:effectLst/>
              </a:rPr>
              <a:t> [W]</a:t>
            </a:r>
            <a:endParaRPr lang="en-US" sz="2400" b="0" i="1" u="none" strike="noStrike" baseline="-60000" dirty="0">
              <a:solidFill>
                <a:srgbClr val="000000"/>
              </a:solidFill>
              <a:effectLst/>
              <a:latin typeface="Calibri" panose="020F0502020204030204" pitchFamily="34" charset="0"/>
            </a:endParaRPr>
          </a:p>
        </p:txBody>
      </p:sp>
      <p:cxnSp>
        <p:nvCxnSpPr>
          <p:cNvPr id="8" name="Straight Arrow Connector 7"/>
          <p:cNvCxnSpPr/>
          <p:nvPr/>
        </p:nvCxnSpPr>
        <p:spPr>
          <a:xfrm flipV="1">
            <a:off x="769090" y="2658788"/>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9090" y="2887860"/>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9090" y="2336996"/>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69090" y="2204116"/>
            <a:ext cx="1574800" cy="33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7990" y="3012271"/>
            <a:ext cx="1574800" cy="400110"/>
          </a:xfrm>
          <a:prstGeom prst="rect">
            <a:avLst/>
          </a:prstGeom>
          <a:noFill/>
        </p:spPr>
        <p:txBody>
          <a:bodyPr wrap="square" rtlCol="0">
            <a:spAutoFit/>
          </a:bodyPr>
          <a:lstStyle/>
          <a:p>
            <a:pPr algn="ctr"/>
            <a:r>
              <a:rPr lang="en-US" sz="2000" dirty="0" smtClean="0"/>
              <a:t>Lower </a:t>
            </a:r>
            <a:r>
              <a:rPr lang="el-GR" sz="2000" u="none" strike="noStrike" dirty="0" smtClean="0">
                <a:effectLst/>
              </a:rPr>
              <a:t>φ</a:t>
            </a:r>
            <a:r>
              <a:rPr lang="en-US" sz="2000" u="none" strike="noStrike" baseline="-60000" dirty="0" smtClean="0">
                <a:effectLst/>
              </a:rPr>
              <a:t>e</a:t>
            </a:r>
            <a:endParaRPr lang="en-US" sz="2000" dirty="0"/>
          </a:p>
        </p:txBody>
      </p:sp>
      <p:grpSp>
        <p:nvGrpSpPr>
          <p:cNvPr id="172" name="Group 171"/>
          <p:cNvGrpSpPr/>
          <p:nvPr/>
        </p:nvGrpSpPr>
        <p:grpSpPr>
          <a:xfrm>
            <a:off x="3239240" y="2091333"/>
            <a:ext cx="1574800" cy="1321048"/>
            <a:chOff x="3239240" y="2091333"/>
            <a:chExt cx="1574800" cy="1321048"/>
          </a:xfrm>
        </p:grpSpPr>
        <p:cxnSp>
          <p:nvCxnSpPr>
            <p:cNvPr id="19" name="Straight Arrow Connector 18"/>
            <p:cNvCxnSpPr/>
            <p:nvPr/>
          </p:nvCxnSpPr>
          <p:spPr>
            <a:xfrm flipV="1">
              <a:off x="3239240" y="2326285"/>
              <a:ext cx="1549400"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39240" y="2546005"/>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39240" y="2775077"/>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39240" y="2224213"/>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39240" y="2723569"/>
              <a:ext cx="1473200" cy="2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39240" y="2091333"/>
              <a:ext cx="1574800" cy="33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239240" y="2659189"/>
              <a:ext cx="1549400"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39240" y="3012271"/>
              <a:ext cx="1574800" cy="400110"/>
            </a:xfrm>
            <a:prstGeom prst="rect">
              <a:avLst/>
            </a:prstGeom>
            <a:noFill/>
          </p:spPr>
          <p:txBody>
            <a:bodyPr wrap="square" rtlCol="0">
              <a:spAutoFit/>
            </a:bodyPr>
            <a:lstStyle/>
            <a:p>
              <a:pPr algn="ctr"/>
              <a:r>
                <a:rPr lang="en-US" sz="2000" dirty="0" smtClean="0"/>
                <a:t>Higher </a:t>
              </a:r>
              <a:r>
                <a:rPr lang="el-GR" sz="2000" u="none" strike="noStrike" dirty="0" smtClean="0">
                  <a:effectLst/>
                </a:rPr>
                <a:t>φ</a:t>
              </a:r>
              <a:r>
                <a:rPr lang="en-US" sz="2000" u="none" strike="noStrike" baseline="-60000" dirty="0" smtClean="0">
                  <a:effectLst/>
                </a:rPr>
                <a:t>e</a:t>
              </a:r>
              <a:endParaRPr lang="en-US" sz="2000" dirty="0"/>
            </a:p>
          </p:txBody>
        </p:sp>
      </p:grpSp>
      <p:grpSp>
        <p:nvGrpSpPr>
          <p:cNvPr id="174" name="Group 173"/>
          <p:cNvGrpSpPr/>
          <p:nvPr/>
        </p:nvGrpSpPr>
        <p:grpSpPr>
          <a:xfrm>
            <a:off x="702947" y="4258414"/>
            <a:ext cx="3933293" cy="1626392"/>
            <a:chOff x="702947" y="4258414"/>
            <a:chExt cx="3933293" cy="1626392"/>
          </a:xfrm>
        </p:grpSpPr>
        <p:sp>
          <p:nvSpPr>
            <p:cNvPr id="28" name="TextBox 27"/>
            <p:cNvSpPr txBox="1"/>
            <p:nvPr/>
          </p:nvSpPr>
          <p:spPr>
            <a:xfrm>
              <a:off x="1147785" y="4258414"/>
              <a:ext cx="3488455" cy="461665"/>
            </a:xfrm>
            <a:prstGeom prst="rect">
              <a:avLst/>
            </a:prstGeom>
            <a:noFill/>
          </p:spPr>
          <p:txBody>
            <a:bodyPr wrap="none" rtlCol="0">
              <a:spAutoFit/>
            </a:bodyPr>
            <a:lstStyle/>
            <a:p>
              <a:pPr algn="ctr" fontAlgn="t"/>
              <a:r>
                <a:rPr lang="en-US" sz="2400" dirty="0" smtClean="0"/>
                <a:t>Radiant intensity, </a:t>
              </a:r>
              <a:r>
                <a:rPr lang="en-US" sz="2400" i="1" u="none" strike="noStrike" dirty="0" err="1" smtClean="0">
                  <a:effectLst/>
                  <a:latin typeface="Times New Roman" panose="02020603050405020304" pitchFamily="18" charset="0"/>
                  <a:cs typeface="Times New Roman" panose="02020603050405020304" pitchFamily="18" charset="0"/>
                </a:rPr>
                <a:t>I</a:t>
              </a:r>
              <a:r>
                <a:rPr lang="en-US" sz="2400" u="none" strike="noStrike" baseline="-60000" dirty="0" err="1" smtClean="0">
                  <a:effectLst/>
                </a:rPr>
                <a:t>e</a:t>
              </a:r>
              <a:r>
                <a:rPr lang="en-US" sz="2400" u="none" strike="noStrike" dirty="0" smtClean="0">
                  <a:effectLst/>
                </a:rPr>
                <a:t> [W/</a:t>
              </a:r>
              <a:r>
                <a:rPr lang="en-US" sz="2400" u="none" strike="noStrike" dirty="0" err="1" smtClean="0">
                  <a:effectLst/>
                </a:rPr>
                <a:t>sr</a:t>
              </a:r>
              <a:r>
                <a:rPr lang="en-US" sz="2400" u="none" strike="noStrike" dirty="0" smtClean="0">
                  <a:effectLst/>
                </a:rPr>
                <a:t>]</a:t>
              </a:r>
              <a:endParaRPr lang="en-US" sz="2400" b="0" i="1" u="none" strike="noStrike" baseline="-60000" dirty="0">
                <a:solidFill>
                  <a:srgbClr val="000000"/>
                </a:solidFill>
                <a:effectLst/>
                <a:latin typeface="Calibri" panose="020F0502020204030204" pitchFamily="34" charset="0"/>
              </a:endParaRPr>
            </a:p>
          </p:txBody>
        </p:sp>
        <p:grpSp>
          <p:nvGrpSpPr>
            <p:cNvPr id="87" name="Group 86"/>
            <p:cNvGrpSpPr/>
            <p:nvPr/>
          </p:nvGrpSpPr>
          <p:grpSpPr>
            <a:xfrm rot="545470">
              <a:off x="702947" y="4810345"/>
              <a:ext cx="1574800" cy="601960"/>
              <a:chOff x="4451350" y="3232826"/>
              <a:chExt cx="1574800" cy="601960"/>
            </a:xfrm>
          </p:grpSpPr>
          <p:cxnSp>
            <p:nvCxnSpPr>
              <p:cNvPr id="29" name="Straight Arrow Connector 28"/>
              <p:cNvCxnSpPr/>
              <p:nvPr/>
            </p:nvCxnSpPr>
            <p:spPr>
              <a:xfrm>
                <a:off x="4451350" y="3650810"/>
                <a:ext cx="1504950" cy="34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451350" y="3538927"/>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51350" y="3650810"/>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451350" y="3232826"/>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451350" y="3436589"/>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451350" y="3316215"/>
                <a:ext cx="1574800" cy="33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844676" y="5484696"/>
              <a:ext cx="1574800" cy="400110"/>
            </a:xfrm>
            <a:prstGeom prst="rect">
              <a:avLst/>
            </a:prstGeom>
            <a:noFill/>
          </p:spPr>
          <p:txBody>
            <a:bodyPr wrap="square" rtlCol="0">
              <a:spAutoFit/>
            </a:bodyPr>
            <a:lstStyle/>
            <a:p>
              <a:pPr algn="ctr"/>
              <a:r>
                <a:rPr lang="en-US" sz="2000" dirty="0" smtClean="0"/>
                <a:t>Lower </a:t>
              </a:r>
              <a:r>
                <a:rPr lang="en-US" sz="2000" i="1" u="none" strike="noStrike" dirty="0" err="1" smtClean="0">
                  <a:effectLst/>
                  <a:latin typeface="Times New Roman" panose="02020603050405020304" pitchFamily="18" charset="0"/>
                  <a:cs typeface="Times New Roman" panose="02020603050405020304" pitchFamily="18" charset="0"/>
                </a:rPr>
                <a:t>I</a:t>
              </a:r>
              <a:r>
                <a:rPr lang="en-US" sz="2000" u="none" strike="noStrike" baseline="-60000" dirty="0" err="1" smtClean="0">
                  <a:effectLst/>
                </a:rPr>
                <a:t>e</a:t>
              </a:r>
              <a:endParaRPr lang="en-US" sz="2000" dirty="0"/>
            </a:p>
          </p:txBody>
        </p:sp>
      </p:grpSp>
      <p:grpSp>
        <p:nvGrpSpPr>
          <p:cNvPr id="173" name="Group 172"/>
          <p:cNvGrpSpPr/>
          <p:nvPr/>
        </p:nvGrpSpPr>
        <p:grpSpPr>
          <a:xfrm>
            <a:off x="3225926" y="4904919"/>
            <a:ext cx="1795021" cy="979887"/>
            <a:chOff x="3225926" y="4904919"/>
            <a:chExt cx="1795021" cy="979887"/>
          </a:xfrm>
        </p:grpSpPr>
        <p:grpSp>
          <p:nvGrpSpPr>
            <p:cNvPr id="86" name="Group 85"/>
            <p:cNvGrpSpPr/>
            <p:nvPr/>
          </p:nvGrpSpPr>
          <p:grpSpPr>
            <a:xfrm rot="289192">
              <a:off x="3471547" y="4904919"/>
              <a:ext cx="1549400" cy="254000"/>
              <a:chOff x="7219950" y="3327400"/>
              <a:chExt cx="1549400" cy="254000"/>
            </a:xfrm>
          </p:grpSpPr>
          <p:cxnSp>
            <p:nvCxnSpPr>
              <p:cNvPr id="38" name="Straight Arrow Connector 37"/>
              <p:cNvCxnSpPr/>
              <p:nvPr/>
            </p:nvCxnSpPr>
            <p:spPr>
              <a:xfrm flipV="1">
                <a:off x="7219950" y="3516313"/>
                <a:ext cx="1500188" cy="4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219950" y="3451600"/>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219950" y="3563483"/>
                <a:ext cx="1468438" cy="1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219950" y="3327400"/>
                <a:ext cx="1430338" cy="236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219950" y="3436589"/>
                <a:ext cx="1432983" cy="129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219950" y="3360738"/>
                <a:ext cx="1524000" cy="20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3225926" y="5484696"/>
              <a:ext cx="1574800" cy="400110"/>
            </a:xfrm>
            <a:prstGeom prst="rect">
              <a:avLst/>
            </a:prstGeom>
            <a:noFill/>
          </p:spPr>
          <p:txBody>
            <a:bodyPr wrap="square" rtlCol="0">
              <a:spAutoFit/>
            </a:bodyPr>
            <a:lstStyle/>
            <a:p>
              <a:pPr algn="ctr"/>
              <a:r>
                <a:rPr lang="en-US" sz="2000" dirty="0" smtClean="0"/>
                <a:t>Higher </a:t>
              </a:r>
              <a:r>
                <a:rPr lang="en-US" sz="2000" i="1" u="none" strike="noStrike" dirty="0" err="1" smtClean="0">
                  <a:effectLst/>
                  <a:latin typeface="Times New Roman" panose="02020603050405020304" pitchFamily="18" charset="0"/>
                  <a:cs typeface="Times New Roman" panose="02020603050405020304" pitchFamily="18" charset="0"/>
                </a:rPr>
                <a:t>I</a:t>
              </a:r>
              <a:r>
                <a:rPr lang="en-US" sz="2000" u="none" strike="noStrike" baseline="-60000" dirty="0" err="1" smtClean="0">
                  <a:effectLst/>
                </a:rPr>
                <a:t>e</a:t>
              </a:r>
              <a:endParaRPr lang="en-US" sz="2000" dirty="0"/>
            </a:p>
          </p:txBody>
        </p:sp>
      </p:grpSp>
      <p:grpSp>
        <p:nvGrpSpPr>
          <p:cNvPr id="179" name="Group 178"/>
          <p:cNvGrpSpPr/>
          <p:nvPr/>
        </p:nvGrpSpPr>
        <p:grpSpPr>
          <a:xfrm>
            <a:off x="6432550" y="370789"/>
            <a:ext cx="3406299" cy="2257035"/>
            <a:chOff x="6432550" y="370789"/>
            <a:chExt cx="3406299" cy="2257035"/>
          </a:xfrm>
        </p:grpSpPr>
        <p:sp>
          <p:nvSpPr>
            <p:cNvPr id="90" name="TextBox 89"/>
            <p:cNvSpPr txBox="1"/>
            <p:nvPr/>
          </p:nvSpPr>
          <p:spPr>
            <a:xfrm>
              <a:off x="6996276" y="370789"/>
              <a:ext cx="2842573" cy="461665"/>
            </a:xfrm>
            <a:prstGeom prst="rect">
              <a:avLst/>
            </a:prstGeom>
            <a:noFill/>
          </p:spPr>
          <p:txBody>
            <a:bodyPr wrap="none" rtlCol="0">
              <a:spAutoFit/>
            </a:bodyPr>
            <a:lstStyle/>
            <a:p>
              <a:pPr algn="ctr" fontAlgn="t"/>
              <a:r>
                <a:rPr lang="en-US" sz="2400" dirty="0" smtClean="0"/>
                <a:t>Irradiance, </a:t>
              </a:r>
              <a:r>
                <a:rPr lang="en-US" sz="2400" i="1" u="none" strike="noStrike" dirty="0" err="1" smtClean="0">
                  <a:effectLst/>
                  <a:cs typeface="Times New Roman" panose="02020603050405020304" pitchFamily="18" charset="0"/>
                </a:rPr>
                <a:t>E</a:t>
              </a:r>
              <a:r>
                <a:rPr lang="en-US" sz="2400" u="none" strike="noStrike" baseline="-60000" dirty="0" err="1" smtClean="0">
                  <a:effectLst/>
                </a:rPr>
                <a:t>e</a:t>
              </a:r>
              <a:r>
                <a:rPr lang="en-US" sz="2400" u="none" strike="noStrike" dirty="0" smtClean="0">
                  <a:effectLst/>
                </a:rPr>
                <a:t> [W/m</a:t>
              </a:r>
              <a:r>
                <a:rPr lang="en-US" sz="2400" u="none" strike="noStrike" baseline="30000" dirty="0" smtClean="0">
                  <a:effectLst/>
                </a:rPr>
                <a:t>2</a:t>
              </a:r>
              <a:r>
                <a:rPr lang="en-US" sz="2400" u="none" strike="noStrike" dirty="0" smtClean="0">
                  <a:effectLst/>
                </a:rPr>
                <a:t>]</a:t>
              </a:r>
              <a:endParaRPr lang="en-US" sz="2400" b="0" i="1" u="none" strike="noStrike" baseline="-60000" dirty="0">
                <a:solidFill>
                  <a:srgbClr val="000000"/>
                </a:solidFill>
                <a:effectLst/>
                <a:latin typeface="Calibri" panose="020F0502020204030204" pitchFamily="34" charset="0"/>
              </a:endParaRPr>
            </a:p>
          </p:txBody>
        </p:sp>
        <p:cxnSp>
          <p:nvCxnSpPr>
            <p:cNvPr id="92" name="Straight Arrow Connector 91"/>
            <p:cNvCxnSpPr/>
            <p:nvPr/>
          </p:nvCxnSpPr>
          <p:spPr>
            <a:xfrm rot="545470">
              <a:off x="6476614" y="1950905"/>
              <a:ext cx="1504950" cy="34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432550" y="1858170"/>
              <a:ext cx="1531577" cy="37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5470">
              <a:off x="6516588" y="1193666"/>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5470" flipV="1">
              <a:off x="6542879" y="1483151"/>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5470" flipV="1">
              <a:off x="6502014" y="1229562"/>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432550" y="1507693"/>
              <a:ext cx="1531577" cy="197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964127" y="1285654"/>
              <a:ext cx="0" cy="8713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733267" y="2227714"/>
              <a:ext cx="1574800" cy="400110"/>
            </a:xfrm>
            <a:prstGeom prst="rect">
              <a:avLst/>
            </a:prstGeom>
            <a:noFill/>
          </p:spPr>
          <p:txBody>
            <a:bodyPr wrap="square" rtlCol="0">
              <a:spAutoFit/>
            </a:bodyPr>
            <a:lstStyle/>
            <a:p>
              <a:pPr algn="ctr"/>
              <a:r>
                <a:rPr lang="en-US" sz="2000" dirty="0" smtClean="0"/>
                <a:t>Lower </a:t>
              </a:r>
              <a:r>
                <a:rPr lang="en-US" sz="2000" i="1" u="none" strike="noStrike" dirty="0" err="1" smtClean="0">
                  <a:effectLst/>
                  <a:cs typeface="Times New Roman" panose="02020603050405020304" pitchFamily="18" charset="0"/>
                </a:rPr>
                <a:t>E</a:t>
              </a:r>
              <a:r>
                <a:rPr lang="en-US" sz="2000" u="none" strike="noStrike" baseline="-60000" dirty="0" err="1" smtClean="0">
                  <a:effectLst/>
                </a:rPr>
                <a:t>e</a:t>
              </a:r>
              <a:endParaRPr lang="en-US" sz="2000" dirty="0"/>
            </a:p>
          </p:txBody>
        </p:sp>
      </p:grpSp>
      <p:grpSp>
        <p:nvGrpSpPr>
          <p:cNvPr id="176" name="Group 175"/>
          <p:cNvGrpSpPr/>
          <p:nvPr/>
        </p:nvGrpSpPr>
        <p:grpSpPr>
          <a:xfrm>
            <a:off x="8606910" y="1266783"/>
            <a:ext cx="1633432" cy="1377595"/>
            <a:chOff x="8606910" y="1266783"/>
            <a:chExt cx="1633432" cy="1377595"/>
          </a:xfrm>
        </p:grpSpPr>
        <p:cxnSp>
          <p:nvCxnSpPr>
            <p:cNvPr id="109" name="Straight Arrow Connector 108"/>
            <p:cNvCxnSpPr/>
            <p:nvPr/>
          </p:nvCxnSpPr>
          <p:spPr>
            <a:xfrm rot="545470">
              <a:off x="8650974" y="1665801"/>
              <a:ext cx="1504950" cy="34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8606910" y="1733320"/>
              <a:ext cx="1531577" cy="37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5470">
              <a:off x="8690948" y="1266783"/>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5470" flipV="1">
              <a:off x="8717239" y="1499706"/>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5470" flipV="1">
              <a:off x="8676374" y="1368665"/>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8606910" y="1486540"/>
              <a:ext cx="1531577" cy="197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0138487" y="1443613"/>
              <a:ext cx="0" cy="41148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665542" y="2244268"/>
              <a:ext cx="1574800" cy="400110"/>
            </a:xfrm>
            <a:prstGeom prst="rect">
              <a:avLst/>
            </a:prstGeom>
            <a:noFill/>
          </p:spPr>
          <p:txBody>
            <a:bodyPr wrap="square" rtlCol="0">
              <a:spAutoFit/>
            </a:bodyPr>
            <a:lstStyle/>
            <a:p>
              <a:pPr algn="ctr"/>
              <a:r>
                <a:rPr lang="en-US" sz="2000" dirty="0" smtClean="0"/>
                <a:t>Higher </a:t>
              </a:r>
              <a:r>
                <a:rPr lang="en-US" sz="2000" i="1" u="none" strike="noStrike" dirty="0" err="1" smtClean="0">
                  <a:effectLst/>
                  <a:cs typeface="Times New Roman" panose="02020603050405020304" pitchFamily="18" charset="0"/>
                </a:rPr>
                <a:t>E</a:t>
              </a:r>
              <a:r>
                <a:rPr lang="en-US" sz="2000" u="none" strike="noStrike" baseline="-60000" dirty="0" err="1" smtClean="0">
                  <a:effectLst/>
                </a:rPr>
                <a:t>e</a:t>
              </a:r>
              <a:endParaRPr lang="en-US" sz="2000" dirty="0"/>
            </a:p>
          </p:txBody>
        </p:sp>
      </p:grpSp>
      <p:grpSp>
        <p:nvGrpSpPr>
          <p:cNvPr id="177" name="Group 176"/>
          <p:cNvGrpSpPr/>
          <p:nvPr/>
        </p:nvGrpSpPr>
        <p:grpSpPr>
          <a:xfrm>
            <a:off x="6936650" y="3488278"/>
            <a:ext cx="3103024" cy="2342607"/>
            <a:chOff x="6936650" y="3488278"/>
            <a:chExt cx="3103024" cy="2342607"/>
          </a:xfrm>
        </p:grpSpPr>
        <p:sp>
          <p:nvSpPr>
            <p:cNvPr id="135" name="TextBox 134"/>
            <p:cNvSpPr txBox="1"/>
            <p:nvPr/>
          </p:nvSpPr>
          <p:spPr>
            <a:xfrm>
              <a:off x="6996276" y="5430775"/>
              <a:ext cx="1574800" cy="400110"/>
            </a:xfrm>
            <a:prstGeom prst="rect">
              <a:avLst/>
            </a:prstGeom>
            <a:noFill/>
          </p:spPr>
          <p:txBody>
            <a:bodyPr wrap="square" rtlCol="0">
              <a:spAutoFit/>
            </a:bodyPr>
            <a:lstStyle/>
            <a:p>
              <a:pPr algn="ctr"/>
              <a:r>
                <a:rPr lang="en-US" sz="2000" dirty="0" smtClean="0"/>
                <a:t>Lower </a:t>
              </a:r>
              <a:r>
                <a:rPr lang="en-US" sz="2000" i="1" u="none" strike="noStrike" dirty="0" smtClean="0">
                  <a:effectLst/>
                  <a:cs typeface="Times New Roman" panose="02020603050405020304" pitchFamily="18" charset="0"/>
                </a:rPr>
                <a:t>L</a:t>
              </a:r>
              <a:r>
                <a:rPr lang="en-US" sz="2000" u="none" strike="noStrike" baseline="-60000" dirty="0" smtClean="0">
                  <a:effectLst/>
                </a:rPr>
                <a:t>e</a:t>
              </a:r>
              <a:endParaRPr lang="en-US" sz="2000" dirty="0"/>
            </a:p>
          </p:txBody>
        </p:sp>
        <p:sp>
          <p:nvSpPr>
            <p:cNvPr id="120" name="TextBox 119"/>
            <p:cNvSpPr txBox="1"/>
            <p:nvPr/>
          </p:nvSpPr>
          <p:spPr>
            <a:xfrm>
              <a:off x="6996276" y="3488278"/>
              <a:ext cx="3043398" cy="461665"/>
            </a:xfrm>
            <a:prstGeom prst="rect">
              <a:avLst/>
            </a:prstGeom>
            <a:noFill/>
          </p:spPr>
          <p:txBody>
            <a:bodyPr wrap="none" rtlCol="0">
              <a:spAutoFit/>
            </a:bodyPr>
            <a:lstStyle/>
            <a:p>
              <a:pPr algn="ctr" fontAlgn="t"/>
              <a:r>
                <a:rPr lang="en-US" sz="2400" dirty="0"/>
                <a:t>R</a:t>
              </a:r>
              <a:r>
                <a:rPr lang="en-US" sz="2400" dirty="0" smtClean="0"/>
                <a:t>adiance, </a:t>
              </a:r>
              <a:r>
                <a:rPr lang="en-US" sz="2400" i="1" u="none" strike="noStrike" dirty="0" smtClean="0">
                  <a:effectLst/>
                  <a:cs typeface="Times New Roman" panose="02020603050405020304" pitchFamily="18" charset="0"/>
                </a:rPr>
                <a:t>L</a:t>
              </a:r>
              <a:r>
                <a:rPr lang="en-US" sz="2400" u="none" strike="noStrike" baseline="-60000" dirty="0" smtClean="0">
                  <a:effectLst/>
                </a:rPr>
                <a:t>e</a:t>
              </a:r>
              <a:r>
                <a:rPr lang="en-US" sz="2400" u="none" strike="noStrike" dirty="0" smtClean="0">
                  <a:effectLst/>
                </a:rPr>
                <a:t> [W/m</a:t>
              </a:r>
              <a:r>
                <a:rPr lang="en-US" sz="2400" u="none" strike="noStrike" baseline="30000" dirty="0" smtClean="0">
                  <a:effectLst/>
                </a:rPr>
                <a:t>2</a:t>
              </a:r>
              <a:r>
                <a:rPr lang="en-US" sz="2400" u="none" strike="noStrike" dirty="0" smtClean="0">
                  <a:effectLst/>
                </a:rPr>
                <a:t>/</a:t>
              </a:r>
              <a:r>
                <a:rPr lang="en-US" sz="2400" u="none" strike="noStrike" dirty="0" err="1" smtClean="0">
                  <a:effectLst/>
                </a:rPr>
                <a:t>sr</a:t>
              </a:r>
              <a:r>
                <a:rPr lang="en-US" sz="2400" u="none" strike="noStrike" dirty="0" smtClean="0">
                  <a:effectLst/>
                </a:rPr>
                <a:t>]</a:t>
              </a:r>
              <a:endParaRPr lang="en-US" sz="2400" b="0" i="1" u="none" strike="noStrike" baseline="-60000" dirty="0">
                <a:solidFill>
                  <a:srgbClr val="000000"/>
                </a:solidFill>
                <a:effectLst/>
                <a:latin typeface="Calibri" panose="020F0502020204030204" pitchFamily="34" charset="0"/>
              </a:endParaRPr>
            </a:p>
          </p:txBody>
        </p:sp>
        <p:cxnSp>
          <p:nvCxnSpPr>
            <p:cNvPr id="138" name="Straight Arrow Connector 137"/>
            <p:cNvCxnSpPr/>
            <p:nvPr/>
          </p:nvCxnSpPr>
          <p:spPr>
            <a:xfrm rot="545470">
              <a:off x="6950028" y="4992968"/>
              <a:ext cx="1504950" cy="34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5470" flipV="1">
              <a:off x="6955977" y="4796607"/>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5470">
              <a:off x="6936650" y="5098528"/>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5470" flipV="1">
              <a:off x="6981014" y="4223222"/>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5470" flipV="1">
              <a:off x="6964730" y="4601656"/>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5470" flipV="1">
              <a:off x="6973515" y="4405842"/>
              <a:ext cx="1574800" cy="33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56766" y="4479741"/>
              <a:ext cx="0" cy="54864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8928551" y="3942004"/>
            <a:ext cx="3244199" cy="2642035"/>
            <a:chOff x="8928551" y="3942004"/>
            <a:chExt cx="3244199" cy="2642035"/>
          </a:xfrm>
        </p:grpSpPr>
        <p:sp>
          <p:nvSpPr>
            <p:cNvPr id="136" name="TextBox 135"/>
            <p:cNvSpPr txBox="1"/>
            <p:nvPr/>
          </p:nvSpPr>
          <p:spPr>
            <a:xfrm>
              <a:off x="8928551" y="6183929"/>
              <a:ext cx="1574800" cy="400110"/>
            </a:xfrm>
            <a:prstGeom prst="rect">
              <a:avLst/>
            </a:prstGeom>
            <a:noFill/>
          </p:spPr>
          <p:txBody>
            <a:bodyPr wrap="square" rtlCol="0">
              <a:spAutoFit/>
            </a:bodyPr>
            <a:lstStyle/>
            <a:p>
              <a:pPr algn="ctr"/>
              <a:r>
                <a:rPr lang="en-US" sz="2000" dirty="0" smtClean="0"/>
                <a:t>Higher </a:t>
              </a:r>
              <a:r>
                <a:rPr lang="en-US" sz="2000" i="1" u="none" strike="noStrike" dirty="0" smtClean="0">
                  <a:effectLst/>
                  <a:cs typeface="Times New Roman" panose="02020603050405020304" pitchFamily="18" charset="0"/>
                </a:rPr>
                <a:t>L</a:t>
              </a:r>
              <a:r>
                <a:rPr lang="en-US" sz="2000" u="none" strike="noStrike" baseline="-60000" dirty="0" smtClean="0">
                  <a:effectLst/>
                </a:rPr>
                <a:t>e</a:t>
              </a:r>
              <a:endParaRPr lang="en-US" sz="2000" dirty="0"/>
            </a:p>
          </p:txBody>
        </p:sp>
        <p:cxnSp>
          <p:nvCxnSpPr>
            <p:cNvPr id="145" name="Straight Arrow Connector 144"/>
            <p:cNvCxnSpPr/>
            <p:nvPr/>
          </p:nvCxnSpPr>
          <p:spPr>
            <a:xfrm rot="545470">
              <a:off x="9122400" y="4513615"/>
              <a:ext cx="1504950" cy="34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5470" flipV="1">
              <a:off x="9128349" y="4368054"/>
              <a:ext cx="1549400" cy="1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5470">
              <a:off x="9109022" y="4542975"/>
              <a:ext cx="1473200" cy="18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5470" flipV="1">
              <a:off x="9153386" y="3959769"/>
              <a:ext cx="1397000" cy="41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5470" flipV="1">
              <a:off x="9137102" y="4217553"/>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5470" flipV="1">
              <a:off x="9145887" y="4078889"/>
              <a:ext cx="1574800" cy="33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129138" y="4216288"/>
              <a:ext cx="0" cy="246888"/>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0825114" y="3942004"/>
              <a:ext cx="1219200" cy="923330"/>
            </a:xfrm>
            <a:prstGeom prst="rect">
              <a:avLst/>
            </a:prstGeom>
            <a:noFill/>
          </p:spPr>
          <p:txBody>
            <a:bodyPr wrap="square" rtlCol="0">
              <a:spAutoFit/>
            </a:bodyPr>
            <a:lstStyle/>
            <a:p>
              <a:pPr algn="ctr"/>
              <a:r>
                <a:rPr lang="en-US" dirty="0" smtClean="0"/>
                <a:t>spatially more “dense”</a:t>
              </a:r>
              <a:endParaRPr lang="en-US" dirty="0"/>
            </a:p>
          </p:txBody>
        </p:sp>
        <p:grpSp>
          <p:nvGrpSpPr>
            <p:cNvPr id="171" name="Group 170"/>
            <p:cNvGrpSpPr/>
            <p:nvPr/>
          </p:nvGrpSpPr>
          <p:grpSpPr>
            <a:xfrm>
              <a:off x="9141171" y="5005526"/>
              <a:ext cx="3031579" cy="923330"/>
              <a:chOff x="9141171" y="5005526"/>
              <a:chExt cx="3031579" cy="923330"/>
            </a:xfrm>
          </p:grpSpPr>
          <p:cxnSp>
            <p:nvCxnSpPr>
              <p:cNvPr id="152" name="Straight Arrow Connector 151"/>
              <p:cNvCxnSpPr/>
              <p:nvPr/>
            </p:nvCxnSpPr>
            <p:spPr>
              <a:xfrm>
                <a:off x="9146600" y="5610889"/>
                <a:ext cx="1474012" cy="6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9141172" y="5523274"/>
                <a:ext cx="1596264" cy="38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9144843" y="5719897"/>
                <a:ext cx="1429791" cy="83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9141171" y="5185833"/>
                <a:ext cx="1399829" cy="78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5470" flipV="1">
                <a:off x="9149135" y="5338257"/>
                <a:ext cx="1454150" cy="21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9141172" y="5339851"/>
                <a:ext cx="1596264" cy="13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141171" y="5216342"/>
                <a:ext cx="0" cy="54864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10805864" y="5005526"/>
                <a:ext cx="1366886" cy="923330"/>
              </a:xfrm>
              <a:prstGeom prst="rect">
                <a:avLst/>
              </a:prstGeom>
              <a:noFill/>
            </p:spPr>
            <p:txBody>
              <a:bodyPr wrap="square" rtlCol="0">
                <a:spAutoFit/>
              </a:bodyPr>
              <a:lstStyle/>
              <a:p>
                <a:pPr algn="ctr"/>
                <a:r>
                  <a:rPr lang="en-US" dirty="0" smtClean="0"/>
                  <a:t>directionally more “dense”</a:t>
                </a:r>
                <a:endParaRPr lang="en-US" dirty="0"/>
              </a:p>
            </p:txBody>
          </p:sp>
        </p:grpSp>
      </p:grpSp>
    </p:spTree>
    <p:extLst>
      <p:ext uri="{BB962C8B-B14F-4D97-AF65-F5344CB8AC3E}">
        <p14:creationId xmlns:p14="http://schemas.microsoft.com/office/powerpoint/2010/main" val="36707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a:t>
            </a:r>
            <a:endParaRPr lang="en-US" dirty="0"/>
          </a:p>
        </p:txBody>
      </p:sp>
      <p:sp>
        <p:nvSpPr>
          <p:cNvPr id="3" name="Content Placeholder 2"/>
          <p:cNvSpPr>
            <a:spLocks noGrp="1"/>
          </p:cNvSpPr>
          <p:nvPr>
            <p:ph idx="1"/>
          </p:nvPr>
        </p:nvSpPr>
        <p:spPr>
          <a:xfrm>
            <a:off x="838200" y="1825625"/>
            <a:ext cx="10515600" cy="460375"/>
          </a:xfrm>
        </p:spPr>
        <p:txBody>
          <a:bodyPr>
            <a:normAutofit lnSpcReduction="10000"/>
          </a:bodyPr>
          <a:lstStyle/>
          <a:p>
            <a:pPr marL="0" indent="0" algn="ctr">
              <a:buNone/>
            </a:pPr>
            <a:r>
              <a:rPr lang="en-US" b="1" dirty="0"/>
              <a:t>Photometry</a:t>
            </a:r>
            <a:r>
              <a:rPr lang="en-US" dirty="0"/>
              <a:t> is the science of </a:t>
            </a:r>
            <a:r>
              <a:rPr lang="en-US" b="1" dirty="0"/>
              <a:t>measuring visible light</a:t>
            </a:r>
            <a:endParaRPr lang="en-US" dirty="0"/>
          </a:p>
        </p:txBody>
      </p:sp>
      <p:sp>
        <p:nvSpPr>
          <p:cNvPr id="4" name="TextBox 3"/>
          <p:cNvSpPr txBox="1"/>
          <p:nvPr/>
        </p:nvSpPr>
        <p:spPr>
          <a:xfrm>
            <a:off x="838200" y="2420937"/>
            <a:ext cx="10515600" cy="1631216"/>
          </a:xfrm>
          <a:prstGeom prst="rect">
            <a:avLst/>
          </a:prstGeom>
          <a:noFill/>
        </p:spPr>
        <p:txBody>
          <a:bodyPr wrap="square" rtlCol="0">
            <a:spAutoFit/>
          </a:bodyPr>
          <a:lstStyle/>
          <a:p>
            <a:r>
              <a:rPr lang="en-US" sz="2000" b="1" dirty="0"/>
              <a:t>Photometry</a:t>
            </a:r>
            <a:r>
              <a:rPr lang="en-US" sz="2000" dirty="0"/>
              <a:t> is the science of </a:t>
            </a:r>
            <a:r>
              <a:rPr lang="en-US" sz="2000" b="1" dirty="0"/>
              <a:t>measuring visible light</a:t>
            </a:r>
            <a:r>
              <a:rPr lang="en-US" sz="2000" dirty="0"/>
              <a:t> in units that are weighted according to the sensitivity of the human eye. It is a quantitative science based on a statistical model of the human visual response to light - that is, our perception of light - under carefully controlled conditions. The photometric equivalent of Radiance is called Illuminance and is measured in Lumens per square meter (Lux).</a:t>
            </a:r>
          </a:p>
        </p:txBody>
      </p:sp>
      <p:sp>
        <p:nvSpPr>
          <p:cNvPr id="5" name="Date Placeholder 4"/>
          <p:cNvSpPr>
            <a:spLocks noGrp="1"/>
          </p:cNvSpPr>
          <p:nvPr>
            <p:ph type="dt" sz="half" idx="10"/>
          </p:nvPr>
        </p:nvSpPr>
        <p:spPr/>
        <p:txBody>
          <a:bodyPr/>
          <a:lstStyle/>
          <a:p>
            <a:r>
              <a:rPr lang="en-US" smtClean="0"/>
              <a:t>8/12/2020</a:t>
            </a:r>
            <a:endParaRPr lang="en-US"/>
          </a:p>
        </p:txBody>
      </p:sp>
      <p:sp>
        <p:nvSpPr>
          <p:cNvPr id="6" name="Footer Placeholder 5"/>
          <p:cNvSpPr>
            <a:spLocks noGrp="1"/>
          </p:cNvSpPr>
          <p:nvPr>
            <p:ph type="ftr" sz="quarter" idx="11"/>
          </p:nvPr>
        </p:nvSpPr>
        <p:spPr/>
        <p:txBody>
          <a:bodyPr/>
          <a:lstStyle/>
          <a:p>
            <a:r>
              <a:rPr lang="en-US" smtClean="0"/>
              <a:t>A-dec Education &amp; Training - Christopher Stone</a:t>
            </a:r>
            <a:endParaRPr lang="en-US"/>
          </a:p>
        </p:txBody>
      </p:sp>
      <p:sp>
        <p:nvSpPr>
          <p:cNvPr id="7" name="Slide Number Placeholder 6"/>
          <p:cNvSpPr>
            <a:spLocks noGrp="1"/>
          </p:cNvSpPr>
          <p:nvPr>
            <p:ph type="sldNum" sz="quarter" idx="12"/>
          </p:nvPr>
        </p:nvSpPr>
        <p:spPr/>
        <p:txBody>
          <a:bodyPr/>
          <a:lstStyle/>
          <a:p>
            <a:fld id="{F4D33987-D170-4BE2-92C4-0C7E8214143D}" type="slidenum">
              <a:rPr lang="en-US" smtClean="0"/>
              <a:t>7</a:t>
            </a:fld>
            <a:endParaRPr lang="en-US"/>
          </a:p>
        </p:txBody>
      </p:sp>
      <p:pic>
        <p:nvPicPr>
          <p:cNvPr id="8" name="Picture 7"/>
          <p:cNvPicPr>
            <a:picLocks noChangeAspect="1"/>
          </p:cNvPicPr>
          <p:nvPr/>
        </p:nvPicPr>
        <p:blipFill>
          <a:blip r:embed="rId2"/>
          <a:stretch>
            <a:fillRect/>
          </a:stretch>
        </p:blipFill>
        <p:spPr>
          <a:xfrm>
            <a:off x="6227805" y="3614538"/>
            <a:ext cx="5125995" cy="2741812"/>
          </a:xfrm>
          <a:prstGeom prst="rect">
            <a:avLst/>
          </a:prstGeom>
        </p:spPr>
      </p:pic>
    </p:spTree>
    <p:extLst>
      <p:ext uri="{BB962C8B-B14F-4D97-AF65-F5344CB8AC3E}">
        <p14:creationId xmlns:p14="http://schemas.microsoft.com/office/powerpoint/2010/main" val="69106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0551"/>
          </a:xfrm>
        </p:spPr>
        <p:txBody>
          <a:bodyPr/>
          <a:lstStyle/>
          <a:p>
            <a:r>
              <a:rPr lang="en-US" dirty="0" err="1" smtClean="0"/>
              <a:t>Photopic</a:t>
            </a:r>
            <a:r>
              <a:rPr lang="en-US" dirty="0" smtClean="0"/>
              <a:t> Luminosity Function, </a:t>
            </a:r>
            <a:r>
              <a:rPr lang="en-US" dirty="0"/>
              <a:t> </a:t>
            </a:r>
            <a:r>
              <a:rPr lang="en-US" i="1" dirty="0"/>
              <a:t>V</a:t>
            </a:r>
            <a:r>
              <a:rPr lang="en-US" dirty="0"/>
              <a:t>(</a:t>
            </a:r>
            <a:r>
              <a:rPr lang="el-GR" i="1" dirty="0"/>
              <a:t>λ</a:t>
            </a:r>
            <a:r>
              <a:rPr lang="el-GR" dirty="0"/>
              <a:t>)</a:t>
            </a:r>
            <a:endParaRPr lang="en-US" dirty="0"/>
          </a:p>
        </p:txBody>
      </p:sp>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8</a:t>
            </a:fld>
            <a:endParaRPr lang="en-US"/>
          </a:p>
        </p:txBody>
      </p:sp>
      <p:pic>
        <p:nvPicPr>
          <p:cNvPr id="7" name="Content Placeholder 6"/>
          <p:cNvPicPr>
            <a:picLocks noGrp="1" noChangeAspect="1"/>
          </p:cNvPicPr>
          <p:nvPr>
            <p:ph idx="1"/>
          </p:nvPr>
        </p:nvPicPr>
        <p:blipFill>
          <a:blip r:embed="rId2"/>
          <a:stretch>
            <a:fillRect/>
          </a:stretch>
        </p:blipFill>
        <p:spPr>
          <a:xfrm>
            <a:off x="3091098" y="1108933"/>
            <a:ext cx="6009804" cy="4351338"/>
          </a:xfrm>
          <a:prstGeom prst="rect">
            <a:avLst/>
          </a:prstGeom>
        </p:spPr>
      </p:pic>
      <p:sp>
        <p:nvSpPr>
          <p:cNvPr id="8" name="TextBox 7"/>
          <p:cNvSpPr txBox="1"/>
          <p:nvPr/>
        </p:nvSpPr>
        <p:spPr>
          <a:xfrm>
            <a:off x="4806779" y="5538978"/>
            <a:ext cx="2842054" cy="369332"/>
          </a:xfrm>
          <a:prstGeom prst="rect">
            <a:avLst/>
          </a:prstGeom>
          <a:noFill/>
        </p:spPr>
        <p:txBody>
          <a:bodyPr wrap="square" rtlCol="0">
            <a:spAutoFit/>
          </a:bodyPr>
          <a:lstStyle/>
          <a:p>
            <a:r>
              <a:rPr lang="en-US" dirty="0" smtClean="0"/>
              <a:t>Peak sensitivity at 550 nm</a:t>
            </a:r>
            <a:endParaRPr lang="en-US" dirty="0"/>
          </a:p>
        </p:txBody>
      </p:sp>
    </p:spTree>
    <p:extLst>
      <p:ext uri="{BB962C8B-B14F-4D97-AF65-F5344CB8AC3E}">
        <p14:creationId xmlns:p14="http://schemas.microsoft.com/office/powerpoint/2010/main" val="366949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65205" y="420131"/>
            <a:ext cx="10577775" cy="5721178"/>
          </a:xfrm>
          <a:prstGeom prst="rect">
            <a:avLst/>
          </a:prstGeom>
        </p:spPr>
      </p:pic>
      <p:sp>
        <p:nvSpPr>
          <p:cNvPr id="4" name="Date Placeholder 3"/>
          <p:cNvSpPr>
            <a:spLocks noGrp="1"/>
          </p:cNvSpPr>
          <p:nvPr>
            <p:ph type="dt" sz="half" idx="10"/>
          </p:nvPr>
        </p:nvSpPr>
        <p:spPr/>
        <p:txBody>
          <a:bodyPr/>
          <a:lstStyle/>
          <a:p>
            <a:r>
              <a:rPr lang="en-US" smtClean="0"/>
              <a:t>8/12/2020</a:t>
            </a:r>
            <a:endParaRPr lang="en-US"/>
          </a:p>
        </p:txBody>
      </p:sp>
      <p:sp>
        <p:nvSpPr>
          <p:cNvPr id="5" name="Footer Placeholder 4"/>
          <p:cNvSpPr>
            <a:spLocks noGrp="1"/>
          </p:cNvSpPr>
          <p:nvPr>
            <p:ph type="ftr" sz="quarter" idx="11"/>
          </p:nvPr>
        </p:nvSpPr>
        <p:spPr/>
        <p:txBody>
          <a:bodyPr/>
          <a:lstStyle/>
          <a:p>
            <a:r>
              <a:rPr lang="en-US" smtClean="0"/>
              <a:t>A-dec Education &amp; Training - Christopher Stone</a:t>
            </a:r>
            <a:endParaRPr lang="en-US"/>
          </a:p>
        </p:txBody>
      </p:sp>
      <p:sp>
        <p:nvSpPr>
          <p:cNvPr id="6" name="Slide Number Placeholder 5"/>
          <p:cNvSpPr>
            <a:spLocks noGrp="1"/>
          </p:cNvSpPr>
          <p:nvPr>
            <p:ph type="sldNum" sz="quarter" idx="12"/>
          </p:nvPr>
        </p:nvSpPr>
        <p:spPr/>
        <p:txBody>
          <a:bodyPr/>
          <a:lstStyle/>
          <a:p>
            <a:fld id="{F4D33987-D170-4BE2-92C4-0C7E8214143D}" type="slidenum">
              <a:rPr lang="en-US" smtClean="0"/>
              <a:t>9</a:t>
            </a:fld>
            <a:endParaRPr lang="en-US"/>
          </a:p>
        </p:txBody>
      </p:sp>
    </p:spTree>
    <p:extLst>
      <p:ext uri="{BB962C8B-B14F-4D97-AF65-F5344CB8AC3E}">
        <p14:creationId xmlns:p14="http://schemas.microsoft.com/office/powerpoint/2010/main" val="375884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D9F2799A7D55468B233C7B2C987A20" ma:contentTypeVersion="1" ma:contentTypeDescription="Create a new document." ma:contentTypeScope="" ma:versionID="d3985c758ed184d1bf34172b886620f9">
  <xsd:schema xmlns:xsd="http://www.w3.org/2001/XMLSchema" xmlns:xs="http://www.w3.org/2001/XMLSchema" xmlns:p="http://schemas.microsoft.com/office/2006/metadata/properties" xmlns:ns2="9efc3818-0c92-4b9b-92ca-0adfcea39e34" xmlns:ns3="2668bb43-22c2-4722-a7c1-b557020c1152" targetNamespace="http://schemas.microsoft.com/office/2006/metadata/properties" ma:root="true" ma:fieldsID="6194d5d7a0d868c3656e9da4b3fe5be9" ns2:_="" ns3:_="">
    <xsd:import namespace="9efc3818-0c92-4b9b-92ca-0adfcea39e34"/>
    <xsd:import namespace="2668bb43-22c2-4722-a7c1-b557020c1152"/>
    <xsd:element name="properties">
      <xsd:complexType>
        <xsd:sequence>
          <xsd:element name="documentManagement">
            <xsd:complexType>
              <xsd:all>
                <xsd:element ref="ns2:_dlc_DocId" minOccurs="0"/>
                <xsd:element ref="ns2:_dlc_DocIdUrl" minOccurs="0"/>
                <xsd:element ref="ns2:_dlc_DocIdPersistId"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c3818-0c92-4b9b-92ca-0adfcea39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668bb43-22c2-4722-a7c1-b557020c1152" elementFormDefault="qualified">
    <xsd:import namespace="http://schemas.microsoft.com/office/2006/documentManagement/types"/>
    <xsd:import namespace="http://schemas.microsoft.com/office/infopath/2007/PartnerControls"/>
    <xsd:element name="Topic" ma:index="11"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2668bb43-22c2-4722-a7c1-b557020c1152">Illumination Course</Topic>
    <_dlc_DocId xmlns="9efc3818-0c92-4b9b-92ca-0adfcea39e34">6EUMH5A6ANMT-1618491523-17</_dlc_DocId>
    <_dlc_DocIdUrl xmlns="9efc3818-0c92-4b9b-92ca-0adfcea39e34">
      <Url>https://team.a-dec.com/sites/deveng/Elect/Illumination/_layouts/DocIdRedir.aspx?ID=6EUMH5A6ANMT-1618491523-17</Url>
      <Description>6EUMH5A6ANMT-1618491523-17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3C7B4B-CF05-4E9B-B90C-BB1D8C412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c3818-0c92-4b9b-92ca-0adfcea39e34"/>
    <ds:schemaRef ds:uri="2668bb43-22c2-4722-a7c1-b557020c1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BFA378-187A-46F2-B389-65C6CA99C79B}">
  <ds:schemaRefs>
    <ds:schemaRef ds:uri="http://purl.org/dc/terms/"/>
    <ds:schemaRef ds:uri="http://schemas.openxmlformats.org/package/2006/metadata/core-properties"/>
    <ds:schemaRef ds:uri="http://purl.org/dc/dcmitype/"/>
    <ds:schemaRef ds:uri="9efc3818-0c92-4b9b-92ca-0adfcea39e34"/>
    <ds:schemaRef ds:uri="http://schemas.microsoft.com/office/2006/documentManagement/types"/>
    <ds:schemaRef ds:uri="http://schemas.microsoft.com/office/2006/metadata/properties"/>
    <ds:schemaRef ds:uri="http://schemas.microsoft.com/office/infopath/2007/PartnerControls"/>
    <ds:schemaRef ds:uri="2668bb43-22c2-4722-a7c1-b557020c1152"/>
    <ds:schemaRef ds:uri="http://www.w3.org/XML/1998/namespace"/>
    <ds:schemaRef ds:uri="http://purl.org/dc/elements/1.1/"/>
  </ds:schemaRefs>
</ds:datastoreItem>
</file>

<file path=customXml/itemProps3.xml><?xml version="1.0" encoding="utf-8"?>
<ds:datastoreItem xmlns:ds="http://schemas.openxmlformats.org/officeDocument/2006/customXml" ds:itemID="{417BCD35-F633-432B-8B49-529A49B56CD8}">
  <ds:schemaRefs>
    <ds:schemaRef ds:uri="http://schemas.microsoft.com/sharepoint/events"/>
  </ds:schemaRefs>
</ds:datastoreItem>
</file>

<file path=customXml/itemProps4.xml><?xml version="1.0" encoding="utf-8"?>
<ds:datastoreItem xmlns:ds="http://schemas.openxmlformats.org/officeDocument/2006/customXml" ds:itemID="{D3D71B50-A728-4108-8DE0-7F11446C6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1182</TotalTime>
  <Words>1367</Words>
  <Application>Microsoft Office PowerPoint</Application>
  <PresentationFormat>Widescreen</PresentationFormat>
  <Paragraphs>219</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Cambria Math</vt:lpstr>
      <vt:lpstr>Edwardian Script ITC</vt:lpstr>
      <vt:lpstr>GreekC_IV25</vt:lpstr>
      <vt:lpstr>Times New Roman</vt:lpstr>
      <vt:lpstr>Office Theme</vt:lpstr>
      <vt:lpstr>Todays Quiz</vt:lpstr>
      <vt:lpstr>Illumination</vt:lpstr>
      <vt:lpstr>Radiometric and photometric quantities</vt:lpstr>
      <vt:lpstr>PowerPoint Presentation</vt:lpstr>
      <vt:lpstr>Radiometry</vt:lpstr>
      <vt:lpstr>“Qualitative” illustrations of radiometric quantities</vt:lpstr>
      <vt:lpstr>Photometry</vt:lpstr>
      <vt:lpstr>Photopic Luminosity Function,  V(λ)</vt:lpstr>
      <vt:lpstr>PowerPoint Presentation</vt:lpstr>
      <vt:lpstr>Lumens ‘n’ Lux</vt:lpstr>
      <vt:lpstr>Lumens &amp; Lux</vt:lpstr>
      <vt:lpstr>PowerPoint Presentation</vt:lpstr>
      <vt:lpstr>The Inverse Square Law</vt:lpstr>
      <vt:lpstr>PowerPoint Presentation</vt:lpstr>
      <vt:lpstr>Optical Characteristics or Wrangling Light</vt:lpstr>
      <vt:lpstr>Refraction, Refraction, TIR (Total Internal Reflection)</vt:lpstr>
      <vt:lpstr>PowerPoint Presentation</vt:lpstr>
      <vt:lpstr>TIR (Total Internal Reflection)</vt:lpstr>
      <vt:lpstr>TIR Collimating Lens (Typically PMMA)</vt:lpstr>
      <vt:lpstr>Diffuse reflection is the reflection of light or other waves or particles from a surface such that a ray incident on the surface is scattered at many angles rather than at just one angle as in the case of specular reflection. An ideal diffuse reflecting surface is said to exhibit Lambertian reflection, meaning that there is equal luminance when viewed from all directions lying in the half-space adjacent to the surface.</vt:lpstr>
      <vt:lpstr>Lambertion Reflection (distribution)</vt:lpstr>
      <vt:lpstr>Nichia NCSW119BT-V1 LED</vt:lpstr>
      <vt:lpstr>Fun Facts…</vt:lpstr>
      <vt:lpstr>Refraction</vt:lpstr>
      <vt:lpstr>For light, the refractive index n of a material is more often used than the wave phase speed v in the material. They are, however, directly related through the speed of light in vacuum c as</vt:lpstr>
      <vt:lpstr>Refractive Index η (also referred to as Index of Refraction)</vt:lpstr>
      <vt:lpstr>Transmission</vt:lpstr>
      <vt:lpstr>Absorption</vt:lpstr>
      <vt:lpstr>Absorption - Spectral</vt:lpstr>
      <vt:lpstr>Filters </vt:lpstr>
      <vt:lpstr>Filters and wavelength</vt:lpstr>
      <vt:lpstr>Coming up….</vt:lpstr>
    </vt:vector>
  </TitlesOfParts>
  <Company>A-dec,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Illumination</dc:title>
  <dc:creator>Chris Stone</dc:creator>
  <cp:lastModifiedBy>Chris Stone</cp:lastModifiedBy>
  <cp:revision>61</cp:revision>
  <dcterms:created xsi:type="dcterms:W3CDTF">2020-08-11T14:28:29Z</dcterms:created>
  <dcterms:modified xsi:type="dcterms:W3CDTF">2020-08-24T21:32:15Z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0x010100FFD9F2799A7D55468B233C7B2C987A20</vt:lpwstr>
  </property>
  <property fmtid="{D5CDD505-2E9C-101B-9397-08002B2CF9AE}" pid="3" name="_dlc_DocIdItemGuid">
    <vt:lpwstr>3e94774b-6565-4732-b545-66147e007452</vt:lpwstr>
  </property>
</Properties>
</file>